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9" r:id="rId14"/>
    <p:sldId id="267"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9"/>
    <p:restoredTop sz="94694"/>
  </p:normalViewPr>
  <p:slideViewPr>
    <p:cSldViewPr snapToGrid="0">
      <p:cViewPr varScale="1">
        <p:scale>
          <a:sx n="121" d="100"/>
          <a:sy n="121" d="100"/>
        </p:scale>
        <p:origin x="9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127B4-9B0F-E85E-227A-A0329B8CF38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9B0A3689-ED21-D810-FB7A-4769C72677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16FC2D57-E527-BEC7-B950-A06219497808}"/>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5" name="Footer Placeholder 4">
            <a:extLst>
              <a:ext uri="{FF2B5EF4-FFF2-40B4-BE49-F238E27FC236}">
                <a16:creationId xmlns:a16="http://schemas.microsoft.com/office/drawing/2014/main" id="{B1150FC9-DD24-1C5E-F26E-5309368578F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C2BC3C1-BE01-9E87-723D-7448C4FDDA60}"/>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2389370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759B8-0D44-F783-A047-E3C9845875D4}"/>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48AAD2E0-9AE6-5BA6-DB6B-B4674C94099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577B8B60-33C3-DEE0-7AFD-17934A58B8BA}"/>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5" name="Footer Placeholder 4">
            <a:extLst>
              <a:ext uri="{FF2B5EF4-FFF2-40B4-BE49-F238E27FC236}">
                <a16:creationId xmlns:a16="http://schemas.microsoft.com/office/drawing/2014/main" id="{78BD76B6-96BE-1BF6-77C3-A6EFA3F6888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5690588-FC6C-97FB-D6D2-A8D5385A8600}"/>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34309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5F0EB4-3147-72B6-DF94-64682A14C65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5703C768-AC2C-07EC-D81F-E0BCE5BE7C4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187CED0F-7C14-09F1-E609-0B6C516DE4A2}"/>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5" name="Footer Placeholder 4">
            <a:extLst>
              <a:ext uri="{FF2B5EF4-FFF2-40B4-BE49-F238E27FC236}">
                <a16:creationId xmlns:a16="http://schemas.microsoft.com/office/drawing/2014/main" id="{FA3AE3F8-56C6-0747-15F2-2A2DDB437F0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8EF8A4D-55FE-04C0-483F-EB53D81A3971}"/>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2020893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B3EAD-437A-A2FF-BEAB-725AA78D622D}"/>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4E2FCF60-D495-B61C-3266-1FDE5929FC3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C2EE0F03-D113-1597-189B-A7DEC21BDEDC}"/>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5" name="Footer Placeholder 4">
            <a:extLst>
              <a:ext uri="{FF2B5EF4-FFF2-40B4-BE49-F238E27FC236}">
                <a16:creationId xmlns:a16="http://schemas.microsoft.com/office/drawing/2014/main" id="{21D29058-235A-2ADA-0371-3B0C0E04EBF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B0A9BAA-AC5F-F4B3-BED7-AEE5FCA700BE}"/>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313720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01B05-8501-E4B8-1944-33D522D80E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52026D14-71CA-8DEE-0666-BCEB988351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BB00BA1-812B-68BE-FD4A-28DCF25AA277}"/>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5" name="Footer Placeholder 4">
            <a:extLst>
              <a:ext uri="{FF2B5EF4-FFF2-40B4-BE49-F238E27FC236}">
                <a16:creationId xmlns:a16="http://schemas.microsoft.com/office/drawing/2014/main" id="{495D27EF-7BD4-2F1D-0A11-0BAC56B5601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5295EA2-4E08-1EF1-CB56-093F5281D958}"/>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81269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D07EF-538B-C849-47DD-D0EEB64E6FDE}"/>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67893BB-3F77-41E2-2B56-B288F9E326C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D3BF13C4-8C45-C780-623E-7AFE1358E7F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2728AEAC-3050-AAD9-420B-E3E8C34A274D}"/>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6" name="Footer Placeholder 5">
            <a:extLst>
              <a:ext uri="{FF2B5EF4-FFF2-40B4-BE49-F238E27FC236}">
                <a16:creationId xmlns:a16="http://schemas.microsoft.com/office/drawing/2014/main" id="{BC1347E6-5A28-86DF-96AB-DF2784B8CDE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49915E8-0B62-5605-C356-D08DA5B6DACA}"/>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15478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385C4-2672-55B5-CDEA-E618D9CC7F83}"/>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A7598487-F454-8A1C-DF6B-12D978379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B393886-2BC7-B426-90ED-2C64928AF8B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217330F9-A59F-8E65-1532-613A5EFF48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8059D-4F3C-2B3F-685D-4BC57E16C42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5261D37B-463D-2A3C-103D-4098A0669FED}"/>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8" name="Footer Placeholder 7">
            <a:extLst>
              <a:ext uri="{FF2B5EF4-FFF2-40B4-BE49-F238E27FC236}">
                <a16:creationId xmlns:a16="http://schemas.microsoft.com/office/drawing/2014/main" id="{CC4331F7-4729-CA81-3C9D-350AB76C509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1FF7857-A259-488E-920D-36DE80995BEB}"/>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3817548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092B-9512-0ABC-FE71-93206E3A12C5}"/>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B08B95DB-6905-FB6C-4E42-60E8F9387EEF}"/>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4" name="Footer Placeholder 3">
            <a:extLst>
              <a:ext uri="{FF2B5EF4-FFF2-40B4-BE49-F238E27FC236}">
                <a16:creationId xmlns:a16="http://schemas.microsoft.com/office/drawing/2014/main" id="{AE38D97F-DFBB-9238-E3FB-84B3B9FE2199}"/>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0CB0BC3-0506-4C3D-5AF8-0BD3950BAC96}"/>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12318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B47DF0-9EDD-549D-B740-FCF2994670CB}"/>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3" name="Footer Placeholder 2">
            <a:extLst>
              <a:ext uri="{FF2B5EF4-FFF2-40B4-BE49-F238E27FC236}">
                <a16:creationId xmlns:a16="http://schemas.microsoft.com/office/drawing/2014/main" id="{A736C956-28AA-E3FE-6D6A-93E99D5421D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18E8452-33DF-9670-CC7F-C29D6A59F737}"/>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28018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8A262-B723-429F-07A8-2857E5F2011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39037F03-B40A-0CE9-1A2C-8DF0FC2C4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BBC1C202-3A6F-2409-40A8-4694DC94D4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87F71A0-7AE8-A928-F9D8-7C8EAEF3A85E}"/>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6" name="Footer Placeholder 5">
            <a:extLst>
              <a:ext uri="{FF2B5EF4-FFF2-40B4-BE49-F238E27FC236}">
                <a16:creationId xmlns:a16="http://schemas.microsoft.com/office/drawing/2014/main" id="{23FAE691-01CB-2BF6-D7AB-DA99296EB66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B518737-EA10-E6A9-1E7D-F9975AEA0EB9}"/>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3509695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1FA04-ABF9-C28C-41BF-8E619BD333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168DBD68-30A8-ED8A-87F0-8513009B57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407AFA06-9129-0498-2208-753AECCCC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C5F06D7-1F7C-C798-BA9C-879C8C07D506}"/>
              </a:ext>
            </a:extLst>
          </p:cNvPr>
          <p:cNvSpPr>
            <a:spLocks noGrp="1"/>
          </p:cNvSpPr>
          <p:nvPr>
            <p:ph type="dt" sz="half" idx="10"/>
          </p:nvPr>
        </p:nvSpPr>
        <p:spPr/>
        <p:txBody>
          <a:bodyPr/>
          <a:lstStyle/>
          <a:p>
            <a:fld id="{12539F50-282B-684D-8BD2-E6C897D2D65D}" type="datetimeFigureOut">
              <a:rPr lang="en-AU" smtClean="0"/>
              <a:t>3/7/2023</a:t>
            </a:fld>
            <a:endParaRPr lang="en-AU"/>
          </a:p>
        </p:txBody>
      </p:sp>
      <p:sp>
        <p:nvSpPr>
          <p:cNvPr id="6" name="Footer Placeholder 5">
            <a:extLst>
              <a:ext uri="{FF2B5EF4-FFF2-40B4-BE49-F238E27FC236}">
                <a16:creationId xmlns:a16="http://schemas.microsoft.com/office/drawing/2014/main" id="{68F1134D-65BA-D72A-17C1-4C2E9D43306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8D9CC2C-9022-1D0A-D509-C65EA4C57394}"/>
              </a:ext>
            </a:extLst>
          </p:cNvPr>
          <p:cNvSpPr>
            <a:spLocks noGrp="1"/>
          </p:cNvSpPr>
          <p:nvPr>
            <p:ph type="sldNum" sz="quarter" idx="12"/>
          </p:nvPr>
        </p:nvSpPr>
        <p:spPr/>
        <p:txBody>
          <a:bodyPr/>
          <a:lstStyle/>
          <a:p>
            <a:fld id="{404A60D1-C06C-4143-9029-CEA34979C216}" type="slidenum">
              <a:rPr lang="en-AU" smtClean="0"/>
              <a:t>‹#›</a:t>
            </a:fld>
            <a:endParaRPr lang="en-AU"/>
          </a:p>
        </p:txBody>
      </p:sp>
    </p:spTree>
    <p:extLst>
      <p:ext uri="{BB962C8B-B14F-4D97-AF65-F5344CB8AC3E}">
        <p14:creationId xmlns:p14="http://schemas.microsoft.com/office/powerpoint/2010/main" val="3855123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568E55-2480-1175-CB53-9A0177B5A5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0B594039-45A9-F0C4-C67F-7DF304361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744CA648-C8E2-008B-0893-6EB3B51BB2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39F50-282B-684D-8BD2-E6C897D2D65D}" type="datetimeFigureOut">
              <a:rPr lang="en-AU" smtClean="0"/>
              <a:t>3/7/2023</a:t>
            </a:fld>
            <a:endParaRPr lang="en-AU"/>
          </a:p>
        </p:txBody>
      </p:sp>
      <p:sp>
        <p:nvSpPr>
          <p:cNvPr id="5" name="Footer Placeholder 4">
            <a:extLst>
              <a:ext uri="{FF2B5EF4-FFF2-40B4-BE49-F238E27FC236}">
                <a16:creationId xmlns:a16="http://schemas.microsoft.com/office/drawing/2014/main" id="{167B6C53-3AA5-E4AE-5F87-B2993E235F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286C2AA2-B9BA-3F40-2E0A-BF7A18C0A6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A60D1-C06C-4143-9029-CEA34979C216}" type="slidenum">
              <a:rPr lang="en-AU" smtClean="0"/>
              <a:t>‹#›</a:t>
            </a:fld>
            <a:endParaRPr lang="en-AU"/>
          </a:p>
        </p:txBody>
      </p:sp>
    </p:spTree>
    <p:extLst>
      <p:ext uri="{BB962C8B-B14F-4D97-AF65-F5344CB8AC3E}">
        <p14:creationId xmlns:p14="http://schemas.microsoft.com/office/powerpoint/2010/main" val="3671166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C87D8-E26C-E038-9732-B7A83417B06E}"/>
              </a:ext>
            </a:extLst>
          </p:cNvPr>
          <p:cNvSpPr>
            <a:spLocks noGrp="1"/>
          </p:cNvSpPr>
          <p:nvPr>
            <p:ph type="ctrTitle"/>
          </p:nvPr>
        </p:nvSpPr>
        <p:spPr/>
        <p:txBody>
          <a:bodyPr>
            <a:normAutofit/>
          </a:bodyPr>
          <a:lstStyle/>
          <a:p>
            <a:r>
              <a:rPr lang="en-AU" dirty="0"/>
              <a:t>Routing Security and DNS Services</a:t>
            </a:r>
          </a:p>
        </p:txBody>
      </p:sp>
      <p:sp>
        <p:nvSpPr>
          <p:cNvPr id="3" name="Subtitle 2">
            <a:extLst>
              <a:ext uri="{FF2B5EF4-FFF2-40B4-BE49-F238E27FC236}">
                <a16:creationId xmlns:a16="http://schemas.microsoft.com/office/drawing/2014/main" id="{5E8CB277-3F7B-51E2-319A-5A5B431A7324}"/>
              </a:ext>
            </a:extLst>
          </p:cNvPr>
          <p:cNvSpPr>
            <a:spLocks noGrp="1"/>
          </p:cNvSpPr>
          <p:nvPr>
            <p:ph type="subTitle" idx="1"/>
          </p:nvPr>
        </p:nvSpPr>
        <p:spPr/>
        <p:txBody>
          <a:bodyPr/>
          <a:lstStyle/>
          <a:p>
            <a:r>
              <a:rPr lang="en-AU" dirty="0"/>
              <a:t>Geoff Huston</a:t>
            </a:r>
          </a:p>
          <a:p>
            <a:r>
              <a:rPr lang="en-AU" dirty="0"/>
              <a:t>APNIC</a:t>
            </a:r>
          </a:p>
        </p:txBody>
      </p:sp>
    </p:spTree>
    <p:extLst>
      <p:ext uri="{BB962C8B-B14F-4D97-AF65-F5344CB8AC3E}">
        <p14:creationId xmlns:p14="http://schemas.microsoft.com/office/powerpoint/2010/main" val="1258005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EB8F4-B627-9B56-5031-148DB51BFEF9}"/>
              </a:ext>
            </a:extLst>
          </p:cNvPr>
          <p:cNvSpPr>
            <a:spLocks noGrp="1"/>
          </p:cNvSpPr>
          <p:nvPr>
            <p:ph type="title"/>
          </p:nvPr>
        </p:nvSpPr>
        <p:spPr/>
        <p:txBody>
          <a:bodyPr/>
          <a:lstStyle/>
          <a:p>
            <a:r>
              <a:rPr lang="en-AU" dirty="0"/>
              <a:t>Route Registries can help</a:t>
            </a:r>
          </a:p>
        </p:txBody>
      </p:sp>
      <p:sp>
        <p:nvSpPr>
          <p:cNvPr id="3" name="Content Placeholder 2">
            <a:extLst>
              <a:ext uri="{FF2B5EF4-FFF2-40B4-BE49-F238E27FC236}">
                <a16:creationId xmlns:a16="http://schemas.microsoft.com/office/drawing/2014/main" id="{C7903A13-7BD1-F019-AFC0-E6E944B3110A}"/>
              </a:ext>
            </a:extLst>
          </p:cNvPr>
          <p:cNvSpPr>
            <a:spLocks noGrp="1"/>
          </p:cNvSpPr>
          <p:nvPr>
            <p:ph idx="1"/>
          </p:nvPr>
        </p:nvSpPr>
        <p:spPr/>
        <p:txBody>
          <a:bodyPr>
            <a:normAutofit/>
          </a:bodyPr>
          <a:lstStyle/>
          <a:p>
            <a:pPr marL="0" indent="0">
              <a:buNone/>
            </a:pPr>
            <a:r>
              <a:rPr lang="en-AU" dirty="0"/>
              <a:t>Route Registries are used to record a set of route advertisements with a network</a:t>
            </a:r>
          </a:p>
          <a:p>
            <a:pPr lvl="1"/>
            <a:r>
              <a:rPr lang="en-AU" dirty="0"/>
              <a:t>Other networks can use this as a filter set, and reject route updates that are not listed in the registry</a:t>
            </a:r>
          </a:p>
          <a:p>
            <a:pPr lvl="1"/>
            <a:r>
              <a:rPr lang="en-AU" dirty="0"/>
              <a:t>Route registries can also contain route policies, which can be used to detect route updates that are counter to the announced policies</a:t>
            </a:r>
          </a:p>
        </p:txBody>
      </p:sp>
    </p:spTree>
    <p:extLst>
      <p:ext uri="{BB962C8B-B14F-4D97-AF65-F5344CB8AC3E}">
        <p14:creationId xmlns:p14="http://schemas.microsoft.com/office/powerpoint/2010/main" val="1626780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EB8F4-B627-9B56-5031-148DB51BFEF9}"/>
              </a:ext>
            </a:extLst>
          </p:cNvPr>
          <p:cNvSpPr>
            <a:spLocks noGrp="1"/>
          </p:cNvSpPr>
          <p:nvPr>
            <p:ph type="title"/>
          </p:nvPr>
        </p:nvSpPr>
        <p:spPr/>
        <p:txBody>
          <a:bodyPr/>
          <a:lstStyle/>
          <a:p>
            <a:r>
              <a:rPr lang="en-AU" dirty="0"/>
              <a:t>Route Registries can help </a:t>
            </a:r>
            <a:r>
              <a:rPr lang="en-AU" b="1" u="sng" dirty="0"/>
              <a:t>a bit</a:t>
            </a:r>
          </a:p>
        </p:txBody>
      </p:sp>
      <p:sp>
        <p:nvSpPr>
          <p:cNvPr id="3" name="Content Placeholder 2">
            <a:extLst>
              <a:ext uri="{FF2B5EF4-FFF2-40B4-BE49-F238E27FC236}">
                <a16:creationId xmlns:a16="http://schemas.microsoft.com/office/drawing/2014/main" id="{C7903A13-7BD1-F019-AFC0-E6E944B3110A}"/>
              </a:ext>
            </a:extLst>
          </p:cNvPr>
          <p:cNvSpPr>
            <a:spLocks noGrp="1"/>
          </p:cNvSpPr>
          <p:nvPr>
            <p:ph idx="1"/>
          </p:nvPr>
        </p:nvSpPr>
        <p:spPr/>
        <p:txBody>
          <a:bodyPr>
            <a:normAutofit/>
          </a:bodyPr>
          <a:lstStyle/>
          <a:p>
            <a:pPr marL="0" indent="0">
              <a:buNone/>
            </a:pPr>
            <a:r>
              <a:rPr lang="en-AU" dirty="0"/>
              <a:t>BUT</a:t>
            </a:r>
          </a:p>
          <a:p>
            <a:pPr lvl="1"/>
            <a:r>
              <a:rPr lang="en-AU" dirty="0"/>
              <a:t>Route registries are incomplete, contradictory, often out of date, come with poor authority models and often lack robust authenticity capabilities</a:t>
            </a:r>
          </a:p>
          <a:p>
            <a:pPr lvl="1"/>
            <a:r>
              <a:rPr lang="en-AU" dirty="0"/>
              <a:t>So network operators are left in a quandary whether to trust route registry data when they are unsure of the authenticity and currency of the registry data</a:t>
            </a:r>
          </a:p>
        </p:txBody>
      </p:sp>
    </p:spTree>
    <p:extLst>
      <p:ext uri="{BB962C8B-B14F-4D97-AF65-F5344CB8AC3E}">
        <p14:creationId xmlns:p14="http://schemas.microsoft.com/office/powerpoint/2010/main" val="1987940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B09D5-1DC7-1075-C966-E7AC96DCDF69}"/>
              </a:ext>
            </a:extLst>
          </p:cNvPr>
          <p:cNvSpPr>
            <a:spLocks noGrp="1"/>
          </p:cNvSpPr>
          <p:nvPr>
            <p:ph type="title"/>
          </p:nvPr>
        </p:nvSpPr>
        <p:spPr/>
        <p:txBody>
          <a:bodyPr/>
          <a:lstStyle/>
          <a:p>
            <a:r>
              <a:rPr lang="en-AU" dirty="0"/>
              <a:t>Routing Security with the RPKI</a:t>
            </a:r>
          </a:p>
        </p:txBody>
      </p:sp>
      <p:sp>
        <p:nvSpPr>
          <p:cNvPr id="3" name="Content Placeholder 2">
            <a:extLst>
              <a:ext uri="{FF2B5EF4-FFF2-40B4-BE49-F238E27FC236}">
                <a16:creationId xmlns:a16="http://schemas.microsoft.com/office/drawing/2014/main" id="{008C2D2A-0B40-CAB4-2D16-33D9172AF721}"/>
              </a:ext>
            </a:extLst>
          </p:cNvPr>
          <p:cNvSpPr>
            <a:spLocks noGrp="1"/>
          </p:cNvSpPr>
          <p:nvPr>
            <p:ph idx="1"/>
          </p:nvPr>
        </p:nvSpPr>
        <p:spPr/>
        <p:txBody>
          <a:bodyPr>
            <a:normAutofit lnSpcReduction="10000"/>
          </a:bodyPr>
          <a:lstStyle/>
          <a:p>
            <a:r>
              <a:rPr lang="en-AU" dirty="0"/>
              <a:t>Let’s invert the approach and start with an authority model</a:t>
            </a:r>
          </a:p>
          <a:p>
            <a:pPr lvl="1"/>
            <a:r>
              <a:rPr lang="en-AU" dirty="0"/>
              <a:t>Use the number registry framework to support a robust association of addresses and ASNs with the holder’s public/private key pair</a:t>
            </a:r>
          </a:p>
          <a:p>
            <a:pPr lvl="2"/>
            <a:r>
              <a:rPr lang="en-AU" dirty="0"/>
              <a:t>“I control the address 203.10.60.0/24”, signed by the private key of the address holder</a:t>
            </a:r>
          </a:p>
          <a:p>
            <a:r>
              <a:rPr lang="en-AU" dirty="0"/>
              <a:t>And then generate simplified forms of route information that are signed using keys that are authenticated in this RPKI</a:t>
            </a:r>
          </a:p>
          <a:p>
            <a:pPr lvl="1"/>
            <a:r>
              <a:rPr lang="en-AU" dirty="0"/>
              <a:t>“I allow AS131074 to originate a BGP route for 203.10.60.0/24”, signed by the private key of the address holder</a:t>
            </a:r>
          </a:p>
          <a:p>
            <a:r>
              <a:rPr lang="en-AU" dirty="0"/>
              <a:t>Collect these routing authorities (ROAs) validate them, and use them as a filter across received BGP updates</a:t>
            </a:r>
          </a:p>
          <a:p>
            <a:pPr lvl="1"/>
            <a:r>
              <a:rPr lang="en-AU" dirty="0"/>
              <a:t>This is equally effective in unicast and anycast service models </a:t>
            </a:r>
          </a:p>
        </p:txBody>
      </p:sp>
    </p:spTree>
    <p:extLst>
      <p:ext uri="{BB962C8B-B14F-4D97-AF65-F5344CB8AC3E}">
        <p14:creationId xmlns:p14="http://schemas.microsoft.com/office/powerpoint/2010/main" val="2454933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301D7-ECD5-57D9-F66C-51B8860F119A}"/>
              </a:ext>
            </a:extLst>
          </p:cNvPr>
          <p:cNvSpPr>
            <a:spLocks noGrp="1"/>
          </p:cNvSpPr>
          <p:nvPr>
            <p:ph type="title"/>
          </p:nvPr>
        </p:nvSpPr>
        <p:spPr/>
        <p:txBody>
          <a:bodyPr/>
          <a:lstStyle/>
          <a:p>
            <a:r>
              <a:rPr lang="en-AU" dirty="0"/>
              <a:t>This has one interesting property</a:t>
            </a:r>
          </a:p>
        </p:txBody>
      </p:sp>
      <p:sp>
        <p:nvSpPr>
          <p:cNvPr id="3" name="Content Placeholder 2">
            <a:extLst>
              <a:ext uri="{FF2B5EF4-FFF2-40B4-BE49-F238E27FC236}">
                <a16:creationId xmlns:a16="http://schemas.microsoft.com/office/drawing/2014/main" id="{23C3FB74-A1F1-3928-65FD-CFDAD9416672}"/>
              </a:ext>
            </a:extLst>
          </p:cNvPr>
          <p:cNvSpPr>
            <a:spLocks noGrp="1"/>
          </p:cNvSpPr>
          <p:nvPr>
            <p:ph idx="1"/>
          </p:nvPr>
        </p:nvSpPr>
        <p:spPr/>
        <p:txBody>
          <a:bodyPr/>
          <a:lstStyle/>
          <a:p>
            <a:r>
              <a:rPr lang="en-AU" dirty="0"/>
              <a:t>Not everyone has to perform route origination validation</a:t>
            </a:r>
          </a:p>
          <a:p>
            <a:r>
              <a:rPr lang="en-AU" dirty="0"/>
              <a:t>It’s the transit networks that are crucial here</a:t>
            </a:r>
          </a:p>
          <a:p>
            <a:pPr lvl="1"/>
            <a:r>
              <a:rPr lang="en-AU" dirty="0"/>
              <a:t>And only 15% of networks offer transit services to other networks.</a:t>
            </a:r>
          </a:p>
          <a:p>
            <a:pPr lvl="1"/>
            <a:r>
              <a:rPr lang="en-AU" dirty="0"/>
              <a:t>And if these transit networks dropped updates that did not match origination information then propagating a false route that did have the “right” originating network then the false routing information would stay within a very limited locale</a:t>
            </a:r>
          </a:p>
        </p:txBody>
      </p:sp>
    </p:spTree>
    <p:extLst>
      <p:ext uri="{BB962C8B-B14F-4D97-AF65-F5344CB8AC3E}">
        <p14:creationId xmlns:p14="http://schemas.microsoft.com/office/powerpoint/2010/main" val="2676069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46D3E-DE88-5069-0EB0-9C3B0211A0E8}"/>
              </a:ext>
            </a:extLst>
          </p:cNvPr>
          <p:cNvSpPr>
            <a:spLocks noGrp="1"/>
          </p:cNvSpPr>
          <p:nvPr>
            <p:ph type="title"/>
          </p:nvPr>
        </p:nvSpPr>
        <p:spPr/>
        <p:txBody>
          <a:bodyPr/>
          <a:lstStyle/>
          <a:p>
            <a:r>
              <a:rPr lang="en-AU" dirty="0"/>
              <a:t>Close, but just not close enough</a:t>
            </a:r>
          </a:p>
        </p:txBody>
      </p:sp>
      <p:sp>
        <p:nvSpPr>
          <p:cNvPr id="3" name="Content Placeholder 2">
            <a:extLst>
              <a:ext uri="{FF2B5EF4-FFF2-40B4-BE49-F238E27FC236}">
                <a16:creationId xmlns:a16="http://schemas.microsoft.com/office/drawing/2014/main" id="{E613C0F1-33C7-FA8D-CB0A-25103E11E0D4}"/>
              </a:ext>
            </a:extLst>
          </p:cNvPr>
          <p:cNvSpPr>
            <a:spLocks noGrp="1"/>
          </p:cNvSpPr>
          <p:nvPr>
            <p:ph idx="1"/>
          </p:nvPr>
        </p:nvSpPr>
        <p:spPr/>
        <p:txBody>
          <a:bodyPr/>
          <a:lstStyle/>
          <a:p>
            <a:r>
              <a:rPr lang="en-AU" dirty="0"/>
              <a:t>ROAs can be used to limit the injection of routing information</a:t>
            </a:r>
          </a:p>
          <a:p>
            <a:r>
              <a:rPr lang="en-AU" dirty="0"/>
              <a:t>But if you can manipulate the AS Path then you can still inject false routing information</a:t>
            </a:r>
          </a:p>
          <a:p>
            <a:r>
              <a:rPr lang="en-AU" dirty="0"/>
              <a:t>The IETF proposed a more complete routing framework (BGPSEC) but the barriers to universal deployment appear to be formidable</a:t>
            </a:r>
          </a:p>
          <a:p>
            <a:pPr marL="457200" lvl="1" indent="0">
              <a:buNone/>
            </a:pPr>
            <a:r>
              <a:rPr lang="en-AU" dirty="0"/>
              <a:t>(i.e. it’s just not going to happen)</a:t>
            </a:r>
          </a:p>
          <a:p>
            <a:r>
              <a:rPr lang="en-AU" dirty="0"/>
              <a:t>The IETF is working on a lightweight approach that attempts to detect certain types of AS Path manipulation </a:t>
            </a:r>
          </a:p>
          <a:p>
            <a:pPr lvl="1"/>
            <a:r>
              <a:rPr lang="en-AU" dirty="0"/>
              <a:t>But the effort is taking years, and its not clear yet how effective it can be</a:t>
            </a:r>
          </a:p>
        </p:txBody>
      </p:sp>
    </p:spTree>
    <p:extLst>
      <p:ext uri="{BB962C8B-B14F-4D97-AF65-F5344CB8AC3E}">
        <p14:creationId xmlns:p14="http://schemas.microsoft.com/office/powerpoint/2010/main" val="279101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6359F-4EEC-D38E-7E36-F346CBC268FE}"/>
              </a:ext>
            </a:extLst>
          </p:cNvPr>
          <p:cNvSpPr>
            <a:spLocks noGrp="1"/>
          </p:cNvSpPr>
          <p:nvPr>
            <p:ph type="title"/>
          </p:nvPr>
        </p:nvSpPr>
        <p:spPr/>
        <p:txBody>
          <a:bodyPr/>
          <a:lstStyle/>
          <a:p>
            <a:r>
              <a:rPr lang="en-AU" dirty="0"/>
              <a:t>That’s great! But why is this my problem?</a:t>
            </a:r>
          </a:p>
        </p:txBody>
      </p:sp>
      <p:sp>
        <p:nvSpPr>
          <p:cNvPr id="3" name="Content Placeholder 2">
            <a:extLst>
              <a:ext uri="{FF2B5EF4-FFF2-40B4-BE49-F238E27FC236}">
                <a16:creationId xmlns:a16="http://schemas.microsoft.com/office/drawing/2014/main" id="{5934FBF1-5EE3-D3E9-C9AC-D2D80F0CDC99}"/>
              </a:ext>
            </a:extLst>
          </p:cNvPr>
          <p:cNvSpPr>
            <a:spLocks noGrp="1"/>
          </p:cNvSpPr>
          <p:nvPr>
            <p:ph idx="1"/>
          </p:nvPr>
        </p:nvSpPr>
        <p:spPr/>
        <p:txBody>
          <a:bodyPr/>
          <a:lstStyle/>
          <a:p>
            <a:r>
              <a:rPr lang="en-AU" dirty="0"/>
              <a:t>DNS authoritative servers and recursive resolvers tend to operate as “promiscuous” servers</a:t>
            </a:r>
          </a:p>
          <a:p>
            <a:pPr lvl="1"/>
            <a:r>
              <a:rPr lang="en-AU" dirty="0"/>
              <a:t>Their role is to answer all queries</a:t>
            </a:r>
          </a:p>
          <a:p>
            <a:pPr lvl="1"/>
            <a:r>
              <a:rPr lang="en-AU" dirty="0"/>
              <a:t>Aside from local policy limitations, limiting who can ask the server does not make all </a:t>
            </a:r>
            <a:r>
              <a:rPr lang="en-AU" dirty="0" err="1"/>
              <a:t>thjat</a:t>
            </a:r>
            <a:r>
              <a:rPr lang="en-AU" dirty="0"/>
              <a:t> much sense</a:t>
            </a:r>
          </a:p>
          <a:p>
            <a:r>
              <a:rPr lang="en-AU" dirty="0"/>
              <a:t>So why should a DNS infrastructure operator be especially concerned about the integrity of the routing system? </a:t>
            </a:r>
          </a:p>
        </p:txBody>
      </p:sp>
    </p:spTree>
    <p:extLst>
      <p:ext uri="{BB962C8B-B14F-4D97-AF65-F5344CB8AC3E}">
        <p14:creationId xmlns:p14="http://schemas.microsoft.com/office/powerpoint/2010/main" val="919977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CE047-F8F1-9026-98A1-AC49267B12C6}"/>
              </a:ext>
            </a:extLst>
          </p:cNvPr>
          <p:cNvSpPr>
            <a:spLocks noGrp="1"/>
          </p:cNvSpPr>
          <p:nvPr>
            <p:ph type="title"/>
          </p:nvPr>
        </p:nvSpPr>
        <p:spPr/>
        <p:txBody>
          <a:bodyPr/>
          <a:lstStyle/>
          <a:p>
            <a:r>
              <a:rPr lang="en-AU" dirty="0"/>
              <a:t>It’s all about me!</a:t>
            </a:r>
          </a:p>
        </p:txBody>
      </p:sp>
      <p:sp>
        <p:nvSpPr>
          <p:cNvPr id="3" name="Content Placeholder 2">
            <a:extLst>
              <a:ext uri="{FF2B5EF4-FFF2-40B4-BE49-F238E27FC236}">
                <a16:creationId xmlns:a16="http://schemas.microsoft.com/office/drawing/2014/main" id="{6CA60327-7C42-C679-4BB9-5545BA8DF8E8}"/>
              </a:ext>
            </a:extLst>
          </p:cNvPr>
          <p:cNvSpPr>
            <a:spLocks noGrp="1"/>
          </p:cNvSpPr>
          <p:nvPr>
            <p:ph idx="1"/>
          </p:nvPr>
        </p:nvSpPr>
        <p:spPr/>
        <p:txBody>
          <a:bodyPr>
            <a:normAutofit lnSpcReduction="10000"/>
          </a:bodyPr>
          <a:lstStyle/>
          <a:p>
            <a:r>
              <a:rPr lang="en-AU" dirty="0"/>
              <a:t>Without DNSSEC, the DNS relies on a much more primitive model of integrity:</a:t>
            </a:r>
          </a:p>
          <a:p>
            <a:pPr lvl="1"/>
            <a:r>
              <a:rPr lang="en-AU" dirty="0"/>
              <a:t>If a send my query to the “right” IP address then I can trust the response that I get</a:t>
            </a:r>
          </a:p>
          <a:p>
            <a:r>
              <a:rPr lang="en-AU" dirty="0"/>
              <a:t>So if an attacker can misrepresent itself as the “right” server by attacking the routing system, then all clients may be mislead</a:t>
            </a:r>
          </a:p>
          <a:p>
            <a:r>
              <a:rPr lang="en-AU" dirty="0"/>
              <a:t>So I want to publish enough information into the routing system that will allow all others to detect when false routing information is being propagated about the location of my servers</a:t>
            </a:r>
          </a:p>
          <a:p>
            <a:pPr marL="0" indent="0">
              <a:buNone/>
            </a:pPr>
            <a:endParaRPr lang="en-AU" dirty="0"/>
          </a:p>
          <a:p>
            <a:pPr marL="0" indent="0">
              <a:buNone/>
            </a:pPr>
            <a:r>
              <a:rPr lang="en-AU" dirty="0"/>
              <a:t>“I want to help prevent others learning routing lies about me!”</a:t>
            </a:r>
          </a:p>
        </p:txBody>
      </p:sp>
    </p:spTree>
    <p:extLst>
      <p:ext uri="{BB962C8B-B14F-4D97-AF65-F5344CB8AC3E}">
        <p14:creationId xmlns:p14="http://schemas.microsoft.com/office/powerpoint/2010/main" val="2838713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DD5A6-5412-48D0-3D34-7296C8929399}"/>
              </a:ext>
            </a:extLst>
          </p:cNvPr>
          <p:cNvSpPr>
            <a:spLocks noGrp="1"/>
          </p:cNvSpPr>
          <p:nvPr>
            <p:ph type="title"/>
          </p:nvPr>
        </p:nvSpPr>
        <p:spPr/>
        <p:txBody>
          <a:bodyPr/>
          <a:lstStyle/>
          <a:p>
            <a:r>
              <a:rPr lang="en-AU" dirty="0"/>
              <a:t>What should I do?</a:t>
            </a:r>
          </a:p>
        </p:txBody>
      </p:sp>
      <p:sp>
        <p:nvSpPr>
          <p:cNvPr id="3" name="Content Placeholder 2">
            <a:extLst>
              <a:ext uri="{FF2B5EF4-FFF2-40B4-BE49-F238E27FC236}">
                <a16:creationId xmlns:a16="http://schemas.microsoft.com/office/drawing/2014/main" id="{76277BCB-1560-7B20-7EF4-A2F70816D24B}"/>
              </a:ext>
            </a:extLst>
          </p:cNvPr>
          <p:cNvSpPr>
            <a:spLocks noGrp="1"/>
          </p:cNvSpPr>
          <p:nvPr>
            <p:ph idx="1"/>
          </p:nvPr>
        </p:nvSpPr>
        <p:spPr/>
        <p:txBody>
          <a:bodyPr>
            <a:normAutofit/>
          </a:bodyPr>
          <a:lstStyle/>
          <a:p>
            <a:r>
              <a:rPr lang="en-AU" dirty="0"/>
              <a:t>Option A: Do nothing!</a:t>
            </a:r>
          </a:p>
          <a:p>
            <a:pPr lvl="1"/>
            <a:r>
              <a:rPr lang="en-AU" dirty="0"/>
              <a:t>It’s cheap!</a:t>
            </a:r>
          </a:p>
          <a:p>
            <a:pPr lvl="1"/>
            <a:r>
              <a:rPr lang="en-AU" dirty="0"/>
              <a:t>And its not totally crazy! </a:t>
            </a:r>
          </a:p>
          <a:p>
            <a:pPr marL="914400" lvl="2" indent="0">
              <a:buNone/>
            </a:pPr>
            <a:r>
              <a:rPr lang="en-AU" dirty="0"/>
              <a:t>Applications should know by now that IP addresses are </a:t>
            </a:r>
            <a:r>
              <a:rPr lang="en-AU" dirty="0" err="1"/>
              <a:t>untrustable</a:t>
            </a:r>
            <a:r>
              <a:rPr lang="en-AU" dirty="0"/>
              <a:t>, and connections to a remote service should at a minimum use TLS server authentication to assure the client that they are connecting to the “correct” service by service name</a:t>
            </a:r>
          </a:p>
          <a:p>
            <a:pPr marL="914400" lvl="2" indent="0">
              <a:buNone/>
            </a:pPr>
            <a:r>
              <a:rPr lang="en-AU" dirty="0"/>
              <a:t>And if applications choose not to authenticate the remote server they are communicating with, then they are taking an insanely naive view of the Internet’s integrity!</a:t>
            </a:r>
          </a:p>
          <a:p>
            <a:pPr marL="914400" lvl="2" indent="0">
              <a:buNone/>
            </a:pPr>
            <a:r>
              <a:rPr lang="en-AU" dirty="0"/>
              <a:t>And who knows? Maybe DNSSEC will come into fashion in a decade or two from now! ;-)</a:t>
            </a:r>
          </a:p>
        </p:txBody>
      </p:sp>
    </p:spTree>
    <p:extLst>
      <p:ext uri="{BB962C8B-B14F-4D97-AF65-F5344CB8AC3E}">
        <p14:creationId xmlns:p14="http://schemas.microsoft.com/office/powerpoint/2010/main" val="3370009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DD5A6-5412-48D0-3D34-7296C8929399}"/>
              </a:ext>
            </a:extLst>
          </p:cNvPr>
          <p:cNvSpPr>
            <a:spLocks noGrp="1"/>
          </p:cNvSpPr>
          <p:nvPr>
            <p:ph type="title"/>
          </p:nvPr>
        </p:nvSpPr>
        <p:spPr/>
        <p:txBody>
          <a:bodyPr/>
          <a:lstStyle/>
          <a:p>
            <a:r>
              <a:rPr lang="en-AU" dirty="0"/>
              <a:t>What should I do?</a:t>
            </a:r>
          </a:p>
        </p:txBody>
      </p:sp>
      <p:sp>
        <p:nvSpPr>
          <p:cNvPr id="3" name="Content Placeholder 2">
            <a:extLst>
              <a:ext uri="{FF2B5EF4-FFF2-40B4-BE49-F238E27FC236}">
                <a16:creationId xmlns:a16="http://schemas.microsoft.com/office/drawing/2014/main" id="{76277BCB-1560-7B20-7EF4-A2F70816D24B}"/>
              </a:ext>
            </a:extLst>
          </p:cNvPr>
          <p:cNvSpPr>
            <a:spLocks noGrp="1"/>
          </p:cNvSpPr>
          <p:nvPr>
            <p:ph idx="1"/>
          </p:nvPr>
        </p:nvSpPr>
        <p:spPr/>
        <p:txBody>
          <a:bodyPr>
            <a:normAutofit lnSpcReduction="10000"/>
          </a:bodyPr>
          <a:lstStyle/>
          <a:p>
            <a:r>
              <a:rPr lang="en-AU" dirty="0"/>
              <a:t>Option B: Publish the essentials</a:t>
            </a:r>
          </a:p>
          <a:p>
            <a:pPr lvl="1"/>
            <a:r>
              <a:rPr lang="en-AU" dirty="0"/>
              <a:t>Obtain RPKI certificates, publish ROAs and publish route registry entries</a:t>
            </a:r>
          </a:p>
          <a:p>
            <a:pPr lvl="1"/>
            <a:r>
              <a:rPr lang="en-AU" dirty="0"/>
              <a:t>Publish origination information in a route registry</a:t>
            </a:r>
          </a:p>
          <a:p>
            <a:pPr lvl="1"/>
            <a:r>
              <a:rPr lang="en-AU" dirty="0"/>
              <a:t>Don’t filter your own BGP sessions</a:t>
            </a:r>
          </a:p>
          <a:p>
            <a:pPr lvl="1"/>
            <a:r>
              <a:rPr lang="en-AU" dirty="0"/>
              <a:t>The problem…</a:t>
            </a:r>
          </a:p>
          <a:p>
            <a:pPr marL="914400" lvl="2" indent="0">
              <a:buNone/>
            </a:pPr>
            <a:r>
              <a:rPr lang="en-AU" dirty="0"/>
              <a:t>Is in keeping this published information up to date. Letting this lapse and fall out of date causes random reachability issues for others that are often challenging to resolver</a:t>
            </a:r>
          </a:p>
          <a:p>
            <a:pPr lvl="1"/>
            <a:r>
              <a:rPr lang="en-AU" dirty="0"/>
              <a:t>Why do this?</a:t>
            </a:r>
          </a:p>
          <a:p>
            <a:pPr marL="914400" lvl="2" indent="0">
              <a:buNone/>
            </a:pPr>
            <a:r>
              <a:rPr lang="en-AU" dirty="0"/>
              <a:t>Because it’s a minimal response to help others learning routing falsehoods about your service</a:t>
            </a:r>
          </a:p>
          <a:p>
            <a:pPr marL="914400" lvl="2" indent="0">
              <a:buNone/>
            </a:pPr>
            <a:r>
              <a:rPr lang="en-AU" dirty="0"/>
              <a:t>It looks like you care!</a:t>
            </a:r>
          </a:p>
          <a:p>
            <a:pPr lvl="1"/>
            <a:r>
              <a:rPr lang="en-AU" dirty="0"/>
              <a:t>But don’t fall into the trap of thinking that this is a complete “solution” – because its not!</a:t>
            </a:r>
          </a:p>
        </p:txBody>
      </p:sp>
    </p:spTree>
    <p:extLst>
      <p:ext uri="{BB962C8B-B14F-4D97-AF65-F5344CB8AC3E}">
        <p14:creationId xmlns:p14="http://schemas.microsoft.com/office/powerpoint/2010/main" val="839879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003A6-041C-D55F-41E3-5484BFD0DD3A}"/>
              </a:ext>
            </a:extLst>
          </p:cNvPr>
          <p:cNvSpPr>
            <a:spLocks noGrp="1"/>
          </p:cNvSpPr>
          <p:nvPr>
            <p:ph type="title"/>
          </p:nvPr>
        </p:nvSpPr>
        <p:spPr/>
        <p:txBody>
          <a:bodyPr/>
          <a:lstStyle/>
          <a:p>
            <a:r>
              <a:rPr lang="en-AU" dirty="0"/>
              <a:t>What should I do?</a:t>
            </a:r>
          </a:p>
        </p:txBody>
      </p:sp>
      <p:sp>
        <p:nvSpPr>
          <p:cNvPr id="3" name="Content Placeholder 2">
            <a:extLst>
              <a:ext uri="{FF2B5EF4-FFF2-40B4-BE49-F238E27FC236}">
                <a16:creationId xmlns:a16="http://schemas.microsoft.com/office/drawing/2014/main" id="{4E188009-D8CA-AA4C-1384-B157DD436174}"/>
              </a:ext>
            </a:extLst>
          </p:cNvPr>
          <p:cNvSpPr>
            <a:spLocks noGrp="1"/>
          </p:cNvSpPr>
          <p:nvPr>
            <p:ph idx="1"/>
          </p:nvPr>
        </p:nvSpPr>
        <p:spPr/>
        <p:txBody>
          <a:bodyPr/>
          <a:lstStyle/>
          <a:p>
            <a:r>
              <a:rPr lang="en-AU" dirty="0"/>
              <a:t>Option C: The full box of bananas!</a:t>
            </a:r>
          </a:p>
          <a:p>
            <a:pPr lvl="1"/>
            <a:r>
              <a:rPr lang="en-AU" dirty="0"/>
              <a:t>Obtain RPKI certificates, publish ROAs and publish route registry entries</a:t>
            </a:r>
          </a:p>
          <a:p>
            <a:pPr lvl="1"/>
            <a:r>
              <a:rPr lang="en-AU" dirty="0"/>
              <a:t>Publish origination information in a route registry</a:t>
            </a:r>
          </a:p>
          <a:p>
            <a:pPr lvl="1"/>
            <a:r>
              <a:rPr lang="en-AU" dirty="0"/>
              <a:t>Filter your own BGP sessions and discard incoming routes that fail these authenticity checks</a:t>
            </a:r>
          </a:p>
          <a:p>
            <a:pPr lvl="1"/>
            <a:r>
              <a:rPr lang="en-AU" dirty="0"/>
              <a:t>Really?</a:t>
            </a:r>
          </a:p>
          <a:p>
            <a:pPr marL="914400" lvl="2" indent="0">
              <a:buNone/>
            </a:pPr>
            <a:r>
              <a:rPr lang="en-AU" dirty="0"/>
              <a:t>That last step does not help your remote clients and stands the risk of increased brittleness in your DNS service</a:t>
            </a:r>
          </a:p>
          <a:p>
            <a:pPr marL="914400" lvl="2" indent="0">
              <a:buNone/>
            </a:pPr>
            <a:r>
              <a:rPr lang="en-AU" dirty="0"/>
              <a:t>It adds operational cost and complexity to your service without obvious benefits to your client base</a:t>
            </a:r>
          </a:p>
          <a:p>
            <a:pPr lvl="1"/>
            <a:endParaRPr lang="en-AU" dirty="0"/>
          </a:p>
          <a:p>
            <a:pPr lvl="1"/>
            <a:endParaRPr lang="en-AU" dirty="0"/>
          </a:p>
          <a:p>
            <a:pPr lvl="1"/>
            <a:endParaRPr lang="en-AU" dirty="0"/>
          </a:p>
        </p:txBody>
      </p:sp>
    </p:spTree>
    <p:extLst>
      <p:ext uri="{BB962C8B-B14F-4D97-AF65-F5344CB8AC3E}">
        <p14:creationId xmlns:p14="http://schemas.microsoft.com/office/powerpoint/2010/main" val="153470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E0A48-F267-860F-8622-95C3557652AD}"/>
              </a:ext>
            </a:extLst>
          </p:cNvPr>
          <p:cNvSpPr>
            <a:spLocks noGrp="1"/>
          </p:cNvSpPr>
          <p:nvPr>
            <p:ph type="title"/>
          </p:nvPr>
        </p:nvSpPr>
        <p:spPr/>
        <p:txBody>
          <a:bodyPr/>
          <a:lstStyle/>
          <a:p>
            <a:r>
              <a:rPr lang="en-AU" dirty="0"/>
              <a:t>The Internet’s routing system works by rumour</a:t>
            </a:r>
          </a:p>
        </p:txBody>
      </p:sp>
      <p:sp>
        <p:nvSpPr>
          <p:cNvPr id="3" name="Content Placeholder 2">
            <a:extLst>
              <a:ext uri="{FF2B5EF4-FFF2-40B4-BE49-F238E27FC236}">
                <a16:creationId xmlns:a16="http://schemas.microsoft.com/office/drawing/2014/main" id="{ABFA418E-9B44-1A03-DEEF-78052496203B}"/>
              </a:ext>
            </a:extLst>
          </p:cNvPr>
          <p:cNvSpPr>
            <a:spLocks noGrp="1"/>
          </p:cNvSpPr>
          <p:nvPr>
            <p:ph idx="1"/>
          </p:nvPr>
        </p:nvSpPr>
        <p:spPr/>
        <p:txBody>
          <a:bodyPr/>
          <a:lstStyle/>
          <a:p>
            <a:pPr marL="0" indent="0">
              <a:buNone/>
            </a:pPr>
            <a:r>
              <a:rPr lang="en-AU" dirty="0"/>
              <a:t>“I tell you what I know, and you tell your mates, and your mates tell their mates, and …”</a:t>
            </a:r>
          </a:p>
          <a:p>
            <a:pPr marL="0" indent="0">
              <a:buNone/>
            </a:pPr>
            <a:endParaRPr lang="en-AU" dirty="0"/>
          </a:p>
          <a:p>
            <a:pPr marL="0" indent="0">
              <a:buNone/>
            </a:pPr>
            <a:r>
              <a:rPr lang="en-AU" dirty="0"/>
              <a:t>But what if I tell you a lie? </a:t>
            </a:r>
          </a:p>
          <a:p>
            <a:pPr marL="0" indent="0">
              <a:buNone/>
            </a:pPr>
            <a:r>
              <a:rPr lang="en-AU" dirty="0"/>
              <a:t>Or someone maliciously alters what I’m trying to tell you?</a:t>
            </a:r>
          </a:p>
          <a:p>
            <a:pPr marL="457200" lvl="1" indent="0">
              <a:buNone/>
            </a:pPr>
            <a:r>
              <a:rPr lang="en-AU" dirty="0"/>
              <a:t>Then the altered routing information will propagate throughout the routing system</a:t>
            </a:r>
          </a:p>
          <a:p>
            <a:pPr marL="0" indent="0">
              <a:buNone/>
            </a:pPr>
            <a:endParaRPr lang="en-AU" dirty="0"/>
          </a:p>
          <a:p>
            <a:pPr marL="0" indent="0">
              <a:buNone/>
            </a:pPr>
            <a:endParaRPr lang="en-AU" dirty="0"/>
          </a:p>
        </p:txBody>
      </p:sp>
    </p:spTree>
    <p:extLst>
      <p:ext uri="{BB962C8B-B14F-4D97-AF65-F5344CB8AC3E}">
        <p14:creationId xmlns:p14="http://schemas.microsoft.com/office/powerpoint/2010/main" val="1030847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4AC6F-7FF4-8082-88F3-7F0F39EC3CF4}"/>
              </a:ext>
            </a:extLst>
          </p:cNvPr>
          <p:cNvSpPr>
            <a:spLocks noGrp="1"/>
          </p:cNvSpPr>
          <p:nvPr>
            <p:ph type="title"/>
          </p:nvPr>
        </p:nvSpPr>
        <p:spPr/>
        <p:txBody>
          <a:bodyPr/>
          <a:lstStyle/>
          <a:p>
            <a:r>
              <a:rPr lang="en-AU" dirty="0"/>
              <a:t>There are no absolutes here</a:t>
            </a:r>
          </a:p>
        </p:txBody>
      </p:sp>
      <p:sp>
        <p:nvSpPr>
          <p:cNvPr id="3" name="Content Placeholder 2">
            <a:extLst>
              <a:ext uri="{FF2B5EF4-FFF2-40B4-BE49-F238E27FC236}">
                <a16:creationId xmlns:a16="http://schemas.microsoft.com/office/drawing/2014/main" id="{2D76A0E6-D355-FAD5-AFAE-336FA427E32F}"/>
              </a:ext>
            </a:extLst>
          </p:cNvPr>
          <p:cNvSpPr>
            <a:spLocks noGrp="1"/>
          </p:cNvSpPr>
          <p:nvPr>
            <p:ph idx="1"/>
          </p:nvPr>
        </p:nvSpPr>
        <p:spPr/>
        <p:txBody>
          <a:bodyPr/>
          <a:lstStyle/>
          <a:p>
            <a:r>
              <a:rPr lang="en-AU" dirty="0"/>
              <a:t>There is no absolute “solution” to routing security or DNS integrity</a:t>
            </a:r>
          </a:p>
          <a:p>
            <a:r>
              <a:rPr lang="en-AU" dirty="0"/>
              <a:t>There are measures that increase the challenge to an attacker, but they come with increased cost to the service providers and their users</a:t>
            </a:r>
          </a:p>
          <a:p>
            <a:r>
              <a:rPr lang="en-AU" dirty="0"/>
              <a:t>Doing nothing does not seem like a satisfying option</a:t>
            </a:r>
          </a:p>
          <a:p>
            <a:r>
              <a:rPr lang="en-AU" dirty="0"/>
              <a:t>But trying to solve the entire problem space involves more than we know how to do</a:t>
            </a:r>
          </a:p>
          <a:p>
            <a:r>
              <a:rPr lang="en-AU" dirty="0"/>
              <a:t>So I’d suggest Option B seems like a prudent path at the moment!</a:t>
            </a:r>
          </a:p>
          <a:p>
            <a:endParaRPr lang="en-AU" dirty="0"/>
          </a:p>
        </p:txBody>
      </p:sp>
    </p:spTree>
    <p:extLst>
      <p:ext uri="{BB962C8B-B14F-4D97-AF65-F5344CB8AC3E}">
        <p14:creationId xmlns:p14="http://schemas.microsoft.com/office/powerpoint/2010/main" val="3686022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E940D-F33B-7F57-15D5-8A36DAAAFAE8}"/>
              </a:ext>
            </a:extLst>
          </p:cNvPr>
          <p:cNvSpPr>
            <a:spLocks noGrp="1"/>
          </p:cNvSpPr>
          <p:nvPr>
            <p:ph type="title"/>
          </p:nvPr>
        </p:nvSpPr>
        <p:spPr>
          <a:xfrm>
            <a:off x="4716000" y="3180325"/>
            <a:ext cx="6637800" cy="1325563"/>
          </a:xfrm>
        </p:spPr>
        <p:txBody>
          <a:bodyPr/>
          <a:lstStyle/>
          <a:p>
            <a:r>
              <a:rPr lang="en-AU">
                <a:latin typeface="Max's Handwritin" pitchFamily="2" charset="0"/>
              </a:rPr>
              <a:t>Thanks!</a:t>
            </a:r>
            <a:endParaRPr lang="en-AU" dirty="0">
              <a:latin typeface="Max's Handwritin" pitchFamily="2" charset="0"/>
            </a:endParaRPr>
          </a:p>
        </p:txBody>
      </p:sp>
    </p:spTree>
    <p:extLst>
      <p:ext uri="{BB962C8B-B14F-4D97-AF65-F5344CB8AC3E}">
        <p14:creationId xmlns:p14="http://schemas.microsoft.com/office/powerpoint/2010/main" val="1158426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4783E-399E-28FB-E6B9-B7A3425AC458}"/>
              </a:ext>
            </a:extLst>
          </p:cNvPr>
          <p:cNvSpPr>
            <a:spLocks noGrp="1"/>
          </p:cNvSpPr>
          <p:nvPr>
            <p:ph type="title"/>
          </p:nvPr>
        </p:nvSpPr>
        <p:spPr/>
        <p:txBody>
          <a:bodyPr/>
          <a:lstStyle/>
          <a:p>
            <a:r>
              <a:rPr lang="en-AU" dirty="0"/>
              <a:t>So what?</a:t>
            </a:r>
          </a:p>
        </p:txBody>
      </p:sp>
      <p:sp>
        <p:nvSpPr>
          <p:cNvPr id="4" name="TextBox 3">
            <a:extLst>
              <a:ext uri="{FF2B5EF4-FFF2-40B4-BE49-F238E27FC236}">
                <a16:creationId xmlns:a16="http://schemas.microsoft.com/office/drawing/2014/main" id="{916D1CE5-9F1E-A2EB-20FC-947344127ED8}"/>
              </a:ext>
            </a:extLst>
          </p:cNvPr>
          <p:cNvSpPr txBox="1"/>
          <p:nvPr/>
        </p:nvSpPr>
        <p:spPr>
          <a:xfrm>
            <a:off x="2551802" y="3439514"/>
            <a:ext cx="1018227" cy="400110"/>
          </a:xfrm>
          <a:prstGeom prst="rect">
            <a:avLst/>
          </a:prstGeom>
          <a:noFill/>
        </p:spPr>
        <p:txBody>
          <a:bodyPr wrap="none" rtlCol="0">
            <a:spAutoFit/>
          </a:bodyPr>
          <a:lstStyle/>
          <a:p>
            <a:r>
              <a:rPr lang="en-US" sz="2000" b="1" dirty="0">
                <a:solidFill>
                  <a:srgbClr val="0000FF"/>
                </a:solidFill>
                <a:latin typeface="AhnbergHand"/>
                <a:cs typeface="AhnbergHand"/>
              </a:rPr>
              <a:t>Client</a:t>
            </a:r>
          </a:p>
        </p:txBody>
      </p:sp>
      <p:sp>
        <p:nvSpPr>
          <p:cNvPr id="5" name="Freeform 4">
            <a:extLst>
              <a:ext uri="{FF2B5EF4-FFF2-40B4-BE49-F238E27FC236}">
                <a16:creationId xmlns:a16="http://schemas.microsoft.com/office/drawing/2014/main" id="{326C0F2B-51CF-CF9F-CA28-E7B418A19029}"/>
              </a:ext>
            </a:extLst>
          </p:cNvPr>
          <p:cNvSpPr/>
          <p:nvPr/>
        </p:nvSpPr>
        <p:spPr>
          <a:xfrm>
            <a:off x="2287217" y="3156702"/>
            <a:ext cx="1771154" cy="898617"/>
          </a:xfrm>
          <a:custGeom>
            <a:avLst/>
            <a:gdLst>
              <a:gd name="connsiteX0" fmla="*/ 0 w 1771154"/>
              <a:gd name="connsiteY0" fmla="*/ 4312 h 898617"/>
              <a:gd name="connsiteX1" fmla="*/ 63500 w 1771154"/>
              <a:gd name="connsiteY1" fmla="*/ 850978 h 898617"/>
              <a:gd name="connsiteX2" fmla="*/ 84666 w 1771154"/>
              <a:gd name="connsiteY2" fmla="*/ 798062 h 898617"/>
              <a:gd name="connsiteX3" fmla="*/ 1629833 w 1771154"/>
              <a:gd name="connsiteY3" fmla="*/ 829812 h 898617"/>
              <a:gd name="connsiteX4" fmla="*/ 1682750 w 1771154"/>
              <a:gd name="connsiteY4" fmla="*/ 57228 h 898617"/>
              <a:gd name="connsiteX5" fmla="*/ 1471083 w 1771154"/>
              <a:gd name="connsiteY5" fmla="*/ 57228 h 898617"/>
              <a:gd name="connsiteX6" fmla="*/ 201083 w 1771154"/>
              <a:gd name="connsiteY6" fmla="*/ 99562 h 898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154" h="898617">
                <a:moveTo>
                  <a:pt x="0" y="4312"/>
                </a:moveTo>
                <a:cubicBezTo>
                  <a:pt x="24694" y="361499"/>
                  <a:pt x="49389" y="718686"/>
                  <a:pt x="63500" y="850978"/>
                </a:cubicBezTo>
                <a:cubicBezTo>
                  <a:pt x="77611" y="983270"/>
                  <a:pt x="84666" y="798062"/>
                  <a:pt x="84666" y="798062"/>
                </a:cubicBezTo>
                <a:cubicBezTo>
                  <a:pt x="345721" y="794534"/>
                  <a:pt x="1363486" y="953284"/>
                  <a:pt x="1629833" y="829812"/>
                </a:cubicBezTo>
                <a:cubicBezTo>
                  <a:pt x="1896180" y="706340"/>
                  <a:pt x="1709208" y="185992"/>
                  <a:pt x="1682750" y="57228"/>
                </a:cubicBezTo>
                <a:cubicBezTo>
                  <a:pt x="1656292" y="-71536"/>
                  <a:pt x="1471083" y="57228"/>
                  <a:pt x="1471083" y="57228"/>
                </a:cubicBezTo>
                <a:lnTo>
                  <a:pt x="201083" y="99562"/>
                </a:lnTo>
              </a:path>
            </a:pathLst>
          </a:custGeom>
          <a:ln>
            <a:solidFill>
              <a:schemeClr val="accent5">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246991D1-FD91-874B-998C-A54F392D3B3D}"/>
              </a:ext>
            </a:extLst>
          </p:cNvPr>
          <p:cNvSpPr txBox="1"/>
          <p:nvPr/>
        </p:nvSpPr>
        <p:spPr>
          <a:xfrm>
            <a:off x="4873787" y="3344263"/>
            <a:ext cx="2095445" cy="400110"/>
          </a:xfrm>
          <a:prstGeom prst="rect">
            <a:avLst/>
          </a:prstGeom>
          <a:noFill/>
        </p:spPr>
        <p:txBody>
          <a:bodyPr wrap="none" rtlCol="0">
            <a:spAutoFit/>
          </a:bodyPr>
          <a:lstStyle/>
          <a:p>
            <a:r>
              <a:rPr lang="en-US" sz="2000" b="1" dirty="0">
                <a:solidFill>
                  <a:schemeClr val="accent6">
                    <a:lumMod val="50000"/>
                  </a:schemeClr>
                </a:solidFill>
                <a:latin typeface="AhnbergHand"/>
                <a:cs typeface="AhnbergHand"/>
              </a:rPr>
              <a:t>DNS Resolver</a:t>
            </a:r>
          </a:p>
        </p:txBody>
      </p:sp>
      <p:sp>
        <p:nvSpPr>
          <p:cNvPr id="7" name="Freeform 6">
            <a:extLst>
              <a:ext uri="{FF2B5EF4-FFF2-40B4-BE49-F238E27FC236}">
                <a16:creationId xmlns:a16="http://schemas.microsoft.com/office/drawing/2014/main" id="{2E8ACF7F-39CF-0E56-5192-87BD3A98B315}"/>
              </a:ext>
            </a:extLst>
          </p:cNvPr>
          <p:cNvSpPr/>
          <p:nvPr/>
        </p:nvSpPr>
        <p:spPr>
          <a:xfrm>
            <a:off x="4761573" y="3049089"/>
            <a:ext cx="2308339" cy="980623"/>
          </a:xfrm>
          <a:custGeom>
            <a:avLst/>
            <a:gdLst>
              <a:gd name="connsiteX0" fmla="*/ 139728 w 2308339"/>
              <a:gd name="connsiteY0" fmla="*/ 905675 h 980623"/>
              <a:gd name="connsiteX1" fmla="*/ 192645 w 2308339"/>
              <a:gd name="connsiteY1" fmla="*/ 884508 h 980623"/>
              <a:gd name="connsiteX2" fmla="*/ 2139978 w 2308339"/>
              <a:gd name="connsiteY2" fmla="*/ 884508 h 980623"/>
              <a:gd name="connsiteX3" fmla="*/ 2203478 w 2308339"/>
              <a:gd name="connsiteY3" fmla="*/ 926841 h 980623"/>
              <a:gd name="connsiteX4" fmla="*/ 2118811 w 2308339"/>
              <a:gd name="connsiteY4" fmla="*/ 48425 h 980623"/>
              <a:gd name="connsiteX5" fmla="*/ 2087061 w 2308339"/>
              <a:gd name="connsiteY5" fmla="*/ 111925 h 980623"/>
              <a:gd name="connsiteX6" fmla="*/ 150311 w 2308339"/>
              <a:gd name="connsiteY6" fmla="*/ 90758 h 980623"/>
              <a:gd name="connsiteX7" fmla="*/ 129145 w 2308339"/>
              <a:gd name="connsiteY7" fmla="*/ 143675 h 980623"/>
              <a:gd name="connsiteX8" fmla="*/ 139728 w 2308339"/>
              <a:gd name="connsiteY8" fmla="*/ 905675 h 98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08339" h="980623">
                <a:moveTo>
                  <a:pt x="139728" y="905675"/>
                </a:moveTo>
                <a:cubicBezTo>
                  <a:pt x="150311" y="1029147"/>
                  <a:pt x="-140730" y="888036"/>
                  <a:pt x="192645" y="884508"/>
                </a:cubicBezTo>
                <a:cubicBezTo>
                  <a:pt x="526020" y="880980"/>
                  <a:pt x="1804839" y="877453"/>
                  <a:pt x="2139978" y="884508"/>
                </a:cubicBezTo>
                <a:cubicBezTo>
                  <a:pt x="2475117" y="891563"/>
                  <a:pt x="2207006" y="1066188"/>
                  <a:pt x="2203478" y="926841"/>
                </a:cubicBezTo>
                <a:cubicBezTo>
                  <a:pt x="2199950" y="787494"/>
                  <a:pt x="2138214" y="184244"/>
                  <a:pt x="2118811" y="48425"/>
                </a:cubicBezTo>
                <a:cubicBezTo>
                  <a:pt x="2099408" y="-87394"/>
                  <a:pt x="2415144" y="104870"/>
                  <a:pt x="2087061" y="111925"/>
                </a:cubicBezTo>
                <a:cubicBezTo>
                  <a:pt x="1758978" y="118980"/>
                  <a:pt x="476630" y="85466"/>
                  <a:pt x="150311" y="90758"/>
                </a:cubicBezTo>
                <a:cubicBezTo>
                  <a:pt x="-176008" y="96050"/>
                  <a:pt x="130909" y="6092"/>
                  <a:pt x="129145" y="143675"/>
                </a:cubicBezTo>
                <a:cubicBezTo>
                  <a:pt x="127381" y="281258"/>
                  <a:pt x="129145" y="782203"/>
                  <a:pt x="139728" y="905675"/>
                </a:cubicBezTo>
                <a:close/>
              </a:path>
            </a:pathLst>
          </a:custGeom>
          <a:noFill/>
          <a:ln w="38100"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5B2971C-B6B9-31E8-DB6F-6457D0E9E8DC}"/>
              </a:ext>
            </a:extLst>
          </p:cNvPr>
          <p:cNvSpPr txBox="1"/>
          <p:nvPr/>
        </p:nvSpPr>
        <p:spPr>
          <a:xfrm>
            <a:off x="3959383" y="2674179"/>
            <a:ext cx="79912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a:t>
            </a:r>
          </a:p>
        </p:txBody>
      </p:sp>
      <p:sp>
        <p:nvSpPr>
          <p:cNvPr id="9" name="Freeform 8">
            <a:extLst>
              <a:ext uri="{FF2B5EF4-FFF2-40B4-BE49-F238E27FC236}">
                <a16:creationId xmlns:a16="http://schemas.microsoft.com/office/drawing/2014/main" id="{3B6768AC-20C4-03FB-E461-87EAD81C1599}"/>
              </a:ext>
            </a:extLst>
          </p:cNvPr>
          <p:cNvSpPr/>
          <p:nvPr/>
        </p:nvSpPr>
        <p:spPr>
          <a:xfrm>
            <a:off x="3991134" y="3150415"/>
            <a:ext cx="775205" cy="232848"/>
          </a:xfrm>
          <a:custGeom>
            <a:avLst/>
            <a:gdLst>
              <a:gd name="connsiteX0" fmla="*/ 0 w 775205"/>
              <a:gd name="connsiteY0" fmla="*/ 179931 h 232848"/>
              <a:gd name="connsiteX1" fmla="*/ 338667 w 775205"/>
              <a:gd name="connsiteY1" fmla="*/ 14 h 232848"/>
              <a:gd name="connsiteX2" fmla="*/ 762000 w 775205"/>
              <a:gd name="connsiteY2" fmla="*/ 169348 h 232848"/>
              <a:gd name="connsiteX3" fmla="*/ 677334 w 775205"/>
              <a:gd name="connsiteY3" fmla="*/ 63514 h 232848"/>
              <a:gd name="connsiteX4" fmla="*/ 772584 w 775205"/>
              <a:gd name="connsiteY4" fmla="*/ 179931 h 232848"/>
              <a:gd name="connsiteX5" fmla="*/ 656167 w 775205"/>
              <a:gd name="connsiteY5" fmla="*/ 232848 h 23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5205" h="232848">
                <a:moveTo>
                  <a:pt x="0" y="179931"/>
                </a:moveTo>
                <a:cubicBezTo>
                  <a:pt x="105833" y="90854"/>
                  <a:pt x="211667" y="1778"/>
                  <a:pt x="338667" y="14"/>
                </a:cubicBezTo>
                <a:cubicBezTo>
                  <a:pt x="465667" y="-1750"/>
                  <a:pt x="705556" y="158765"/>
                  <a:pt x="762000" y="169348"/>
                </a:cubicBezTo>
                <a:cubicBezTo>
                  <a:pt x="818444" y="179931"/>
                  <a:pt x="675570" y="61750"/>
                  <a:pt x="677334" y="63514"/>
                </a:cubicBezTo>
                <a:cubicBezTo>
                  <a:pt x="679098" y="65278"/>
                  <a:pt x="776112" y="151709"/>
                  <a:pt x="772584" y="179931"/>
                </a:cubicBezTo>
                <a:cubicBezTo>
                  <a:pt x="769056" y="208153"/>
                  <a:pt x="656167" y="232848"/>
                  <a:pt x="656167" y="232848"/>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E12FFA1C-D658-35BE-2D40-9A291E5F2B0E}"/>
              </a:ext>
            </a:extLst>
          </p:cNvPr>
          <p:cNvSpPr txBox="1"/>
          <p:nvPr/>
        </p:nvSpPr>
        <p:spPr>
          <a:xfrm>
            <a:off x="9339169" y="3043512"/>
            <a:ext cx="1390124" cy="738664"/>
          </a:xfrm>
          <a:prstGeom prst="rect">
            <a:avLst/>
          </a:prstGeom>
          <a:noFill/>
        </p:spPr>
        <p:txBody>
          <a:bodyPr wrap="none" rtlCol="0">
            <a:spAutoFit/>
          </a:bodyPr>
          <a:lstStyle/>
          <a:p>
            <a:r>
              <a:rPr lang="en-US" sz="1400" dirty="0">
                <a:latin typeface="AhnbergHand"/>
                <a:cs typeface="AhnbergHand"/>
              </a:rPr>
              <a:t>Authoritative</a:t>
            </a:r>
          </a:p>
          <a:p>
            <a:r>
              <a:rPr lang="en-US" sz="1400" dirty="0">
                <a:latin typeface="AhnbergHand"/>
                <a:cs typeface="AhnbergHand"/>
              </a:rPr>
              <a:t>Name server</a:t>
            </a:r>
          </a:p>
          <a:p>
            <a:r>
              <a:rPr lang="en-US" sz="1400" dirty="0">
                <a:latin typeface="AhnbergHand"/>
                <a:cs typeface="AhnbergHand"/>
              </a:rPr>
              <a:t>@192.0.2.1</a:t>
            </a:r>
          </a:p>
        </p:txBody>
      </p:sp>
      <p:sp>
        <p:nvSpPr>
          <p:cNvPr id="11" name="TextBox 10">
            <a:extLst>
              <a:ext uri="{FF2B5EF4-FFF2-40B4-BE49-F238E27FC236}">
                <a16:creationId xmlns:a16="http://schemas.microsoft.com/office/drawing/2014/main" id="{872453EA-4C12-AB93-98E0-552D3A2600A9}"/>
              </a:ext>
            </a:extLst>
          </p:cNvPr>
          <p:cNvSpPr txBox="1"/>
          <p:nvPr/>
        </p:nvSpPr>
        <p:spPr>
          <a:xfrm>
            <a:off x="8370855" y="2679756"/>
            <a:ext cx="79912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a:t>
            </a:r>
          </a:p>
        </p:txBody>
      </p:sp>
      <p:sp>
        <p:nvSpPr>
          <p:cNvPr id="12" name="Freeform 11">
            <a:extLst>
              <a:ext uri="{FF2B5EF4-FFF2-40B4-BE49-F238E27FC236}">
                <a16:creationId xmlns:a16="http://schemas.microsoft.com/office/drawing/2014/main" id="{562228EB-DAF7-B160-6A47-0B5DFBFC1051}"/>
              </a:ext>
            </a:extLst>
          </p:cNvPr>
          <p:cNvSpPr/>
          <p:nvPr/>
        </p:nvSpPr>
        <p:spPr>
          <a:xfrm>
            <a:off x="9134981" y="3047731"/>
            <a:ext cx="2069156" cy="762537"/>
          </a:xfrm>
          <a:custGeom>
            <a:avLst/>
            <a:gdLst>
              <a:gd name="connsiteX0" fmla="*/ 141636 w 2069156"/>
              <a:gd name="connsiteY0" fmla="*/ 60366 h 762537"/>
              <a:gd name="connsiteX1" fmla="*/ 1909052 w 2069156"/>
              <a:gd name="connsiteY1" fmla="*/ 49783 h 762537"/>
              <a:gd name="connsiteX2" fmla="*/ 1993719 w 2069156"/>
              <a:gd name="connsiteY2" fmla="*/ 49783 h 762537"/>
              <a:gd name="connsiteX3" fmla="*/ 1972552 w 2069156"/>
              <a:gd name="connsiteY3" fmla="*/ 716533 h 762537"/>
              <a:gd name="connsiteX4" fmla="*/ 1951386 w 2069156"/>
              <a:gd name="connsiteY4" fmla="*/ 705949 h 762537"/>
              <a:gd name="connsiteX5" fmla="*/ 183969 w 2069156"/>
              <a:gd name="connsiteY5" fmla="*/ 716533 h 762537"/>
              <a:gd name="connsiteX6" fmla="*/ 120469 w 2069156"/>
              <a:gd name="connsiteY6" fmla="*/ 653033 h 762537"/>
              <a:gd name="connsiteX7" fmla="*/ 141636 w 2069156"/>
              <a:gd name="connsiteY7" fmla="*/ 60366 h 762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156" h="762537">
                <a:moveTo>
                  <a:pt x="141636" y="60366"/>
                </a:moveTo>
                <a:cubicBezTo>
                  <a:pt x="439733" y="-40176"/>
                  <a:pt x="1909052" y="49783"/>
                  <a:pt x="1909052" y="49783"/>
                </a:cubicBezTo>
                <a:cubicBezTo>
                  <a:pt x="2217732" y="48019"/>
                  <a:pt x="1983136" y="-61342"/>
                  <a:pt x="1993719" y="49783"/>
                </a:cubicBezTo>
                <a:cubicBezTo>
                  <a:pt x="2004302" y="160908"/>
                  <a:pt x="1979607" y="607172"/>
                  <a:pt x="1972552" y="716533"/>
                </a:cubicBezTo>
                <a:cubicBezTo>
                  <a:pt x="1965497" y="825894"/>
                  <a:pt x="1951386" y="705949"/>
                  <a:pt x="1951386" y="705949"/>
                </a:cubicBezTo>
                <a:lnTo>
                  <a:pt x="183969" y="716533"/>
                </a:lnTo>
                <a:cubicBezTo>
                  <a:pt x="-121184" y="707714"/>
                  <a:pt x="134580" y="764158"/>
                  <a:pt x="120469" y="653033"/>
                </a:cubicBezTo>
                <a:cubicBezTo>
                  <a:pt x="106358" y="541908"/>
                  <a:pt x="-156461" y="160908"/>
                  <a:pt x="141636" y="60366"/>
                </a:cubicBezTo>
                <a:close/>
              </a:path>
            </a:pathLst>
          </a:custGeom>
          <a:noFill/>
          <a:ln w="3810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3" name="Freeform 12">
            <a:extLst>
              <a:ext uri="{FF2B5EF4-FFF2-40B4-BE49-F238E27FC236}">
                <a16:creationId xmlns:a16="http://schemas.microsoft.com/office/drawing/2014/main" id="{68848A9E-7511-DAF6-8ECC-82643836D3A9}"/>
              </a:ext>
            </a:extLst>
          </p:cNvPr>
          <p:cNvSpPr/>
          <p:nvPr/>
        </p:nvSpPr>
        <p:spPr>
          <a:xfrm>
            <a:off x="6922718" y="3138905"/>
            <a:ext cx="2095445" cy="180859"/>
          </a:xfrm>
          <a:custGeom>
            <a:avLst/>
            <a:gdLst>
              <a:gd name="connsiteX0" fmla="*/ 0 w 828793"/>
              <a:gd name="connsiteY0" fmla="*/ 180859 h 180859"/>
              <a:gd name="connsiteX1" fmla="*/ 338666 w 828793"/>
              <a:gd name="connsiteY1" fmla="*/ 942 h 180859"/>
              <a:gd name="connsiteX2" fmla="*/ 814916 w 828793"/>
              <a:gd name="connsiteY2" fmla="*/ 106775 h 180859"/>
              <a:gd name="connsiteX3" fmla="*/ 709083 w 828793"/>
              <a:gd name="connsiteY3" fmla="*/ 32692 h 180859"/>
              <a:gd name="connsiteX4" fmla="*/ 793750 w 828793"/>
              <a:gd name="connsiteY4" fmla="*/ 106775 h 180859"/>
              <a:gd name="connsiteX5" fmla="*/ 656166 w 828793"/>
              <a:gd name="connsiteY5" fmla="*/ 117359 h 180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8793" h="180859">
                <a:moveTo>
                  <a:pt x="0" y="180859"/>
                </a:moveTo>
                <a:cubicBezTo>
                  <a:pt x="101423" y="97074"/>
                  <a:pt x="202847" y="13289"/>
                  <a:pt x="338666" y="942"/>
                </a:cubicBezTo>
                <a:cubicBezTo>
                  <a:pt x="474485" y="-11405"/>
                  <a:pt x="753180" y="101483"/>
                  <a:pt x="814916" y="106775"/>
                </a:cubicBezTo>
                <a:cubicBezTo>
                  <a:pt x="876652" y="112067"/>
                  <a:pt x="712611" y="32692"/>
                  <a:pt x="709083" y="32692"/>
                </a:cubicBezTo>
                <a:cubicBezTo>
                  <a:pt x="705555" y="32692"/>
                  <a:pt x="802570" y="92664"/>
                  <a:pt x="793750" y="106775"/>
                </a:cubicBezTo>
                <a:cubicBezTo>
                  <a:pt x="784930" y="120886"/>
                  <a:pt x="656166" y="117359"/>
                  <a:pt x="656166" y="117359"/>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a:extLst>
              <a:ext uri="{FF2B5EF4-FFF2-40B4-BE49-F238E27FC236}">
                <a16:creationId xmlns:a16="http://schemas.microsoft.com/office/drawing/2014/main" id="{CEADEDF0-F647-0BF0-490A-7E8DD05D6820}"/>
              </a:ext>
            </a:extLst>
          </p:cNvPr>
          <p:cNvSpPr/>
          <p:nvPr/>
        </p:nvSpPr>
        <p:spPr>
          <a:xfrm>
            <a:off x="6956753" y="3594014"/>
            <a:ext cx="2095444" cy="244332"/>
          </a:xfrm>
          <a:custGeom>
            <a:avLst/>
            <a:gdLst>
              <a:gd name="connsiteX0" fmla="*/ 939630 w 939630"/>
              <a:gd name="connsiteY0" fmla="*/ 64415 h 244332"/>
              <a:gd name="connsiteX1" fmla="*/ 421047 w 939630"/>
              <a:gd name="connsiteY1" fmla="*/ 180832 h 244332"/>
              <a:gd name="connsiteX2" fmla="*/ 8297 w 939630"/>
              <a:gd name="connsiteY2" fmla="*/ 85582 h 244332"/>
              <a:gd name="connsiteX3" fmla="*/ 135297 w 939630"/>
              <a:gd name="connsiteY3" fmla="*/ 915 h 244332"/>
              <a:gd name="connsiteX4" fmla="*/ 18880 w 939630"/>
              <a:gd name="connsiteY4" fmla="*/ 53832 h 244332"/>
              <a:gd name="connsiteX5" fmla="*/ 82380 w 939630"/>
              <a:gd name="connsiteY5" fmla="*/ 244332 h 24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9630" h="244332">
                <a:moveTo>
                  <a:pt x="939630" y="64415"/>
                </a:moveTo>
                <a:cubicBezTo>
                  <a:pt x="757949" y="120859"/>
                  <a:pt x="576269" y="177304"/>
                  <a:pt x="421047" y="180832"/>
                </a:cubicBezTo>
                <a:cubicBezTo>
                  <a:pt x="265825" y="184360"/>
                  <a:pt x="55922" y="115568"/>
                  <a:pt x="8297" y="85582"/>
                </a:cubicBezTo>
                <a:cubicBezTo>
                  <a:pt x="-39328" y="55596"/>
                  <a:pt x="133533" y="6207"/>
                  <a:pt x="135297" y="915"/>
                </a:cubicBezTo>
                <a:cubicBezTo>
                  <a:pt x="137061" y="-4377"/>
                  <a:pt x="27699" y="13263"/>
                  <a:pt x="18880" y="53832"/>
                </a:cubicBezTo>
                <a:cubicBezTo>
                  <a:pt x="10061" y="94401"/>
                  <a:pt x="46220" y="169366"/>
                  <a:pt x="82380" y="24433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a:extLst>
              <a:ext uri="{FF2B5EF4-FFF2-40B4-BE49-F238E27FC236}">
                <a16:creationId xmlns:a16="http://schemas.microsoft.com/office/drawing/2014/main" id="{195EDC2E-3022-3FA6-4962-534F1EE593F9}"/>
              </a:ext>
            </a:extLst>
          </p:cNvPr>
          <p:cNvSpPr/>
          <p:nvPr/>
        </p:nvSpPr>
        <p:spPr>
          <a:xfrm>
            <a:off x="3972437" y="3624248"/>
            <a:ext cx="939630" cy="244332"/>
          </a:xfrm>
          <a:custGeom>
            <a:avLst/>
            <a:gdLst>
              <a:gd name="connsiteX0" fmla="*/ 939630 w 939630"/>
              <a:gd name="connsiteY0" fmla="*/ 64415 h 244332"/>
              <a:gd name="connsiteX1" fmla="*/ 421047 w 939630"/>
              <a:gd name="connsiteY1" fmla="*/ 180832 h 244332"/>
              <a:gd name="connsiteX2" fmla="*/ 8297 w 939630"/>
              <a:gd name="connsiteY2" fmla="*/ 85582 h 244332"/>
              <a:gd name="connsiteX3" fmla="*/ 135297 w 939630"/>
              <a:gd name="connsiteY3" fmla="*/ 915 h 244332"/>
              <a:gd name="connsiteX4" fmla="*/ 18880 w 939630"/>
              <a:gd name="connsiteY4" fmla="*/ 53832 h 244332"/>
              <a:gd name="connsiteX5" fmla="*/ 82380 w 939630"/>
              <a:gd name="connsiteY5" fmla="*/ 244332 h 24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9630" h="244332">
                <a:moveTo>
                  <a:pt x="939630" y="64415"/>
                </a:moveTo>
                <a:cubicBezTo>
                  <a:pt x="757949" y="120859"/>
                  <a:pt x="576269" y="177304"/>
                  <a:pt x="421047" y="180832"/>
                </a:cubicBezTo>
                <a:cubicBezTo>
                  <a:pt x="265825" y="184360"/>
                  <a:pt x="55922" y="115568"/>
                  <a:pt x="8297" y="85582"/>
                </a:cubicBezTo>
                <a:cubicBezTo>
                  <a:pt x="-39328" y="55596"/>
                  <a:pt x="133533" y="6207"/>
                  <a:pt x="135297" y="915"/>
                </a:cubicBezTo>
                <a:cubicBezTo>
                  <a:pt x="137061" y="-4377"/>
                  <a:pt x="27699" y="13263"/>
                  <a:pt x="18880" y="53832"/>
                </a:cubicBezTo>
                <a:cubicBezTo>
                  <a:pt x="10061" y="94401"/>
                  <a:pt x="46220" y="169366"/>
                  <a:pt x="82380" y="24433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9F82644F-7912-B2CA-666C-6E8CDA69A163}"/>
              </a:ext>
            </a:extLst>
          </p:cNvPr>
          <p:cNvSpPr txBox="1"/>
          <p:nvPr/>
        </p:nvSpPr>
        <p:spPr>
          <a:xfrm>
            <a:off x="8371655" y="3877305"/>
            <a:ext cx="1707204"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 10.0.0.1</a:t>
            </a:r>
          </a:p>
        </p:txBody>
      </p:sp>
      <p:sp>
        <p:nvSpPr>
          <p:cNvPr id="17" name="TextBox 16">
            <a:extLst>
              <a:ext uri="{FF2B5EF4-FFF2-40B4-BE49-F238E27FC236}">
                <a16:creationId xmlns:a16="http://schemas.microsoft.com/office/drawing/2014/main" id="{5FF09CF7-EE14-E18D-4F4B-ECC573441793}"/>
              </a:ext>
            </a:extLst>
          </p:cNvPr>
          <p:cNvSpPr txBox="1"/>
          <p:nvPr/>
        </p:nvSpPr>
        <p:spPr>
          <a:xfrm>
            <a:off x="3904909" y="4029479"/>
            <a:ext cx="1707204"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 10.0.0.1</a:t>
            </a:r>
          </a:p>
        </p:txBody>
      </p:sp>
      <p:sp>
        <p:nvSpPr>
          <p:cNvPr id="18" name="Cloud 17">
            <a:extLst>
              <a:ext uri="{FF2B5EF4-FFF2-40B4-BE49-F238E27FC236}">
                <a16:creationId xmlns:a16="http://schemas.microsoft.com/office/drawing/2014/main" id="{09A93623-6EC6-8B3B-4E73-C1F63761DB56}"/>
              </a:ext>
            </a:extLst>
          </p:cNvPr>
          <p:cNvSpPr/>
          <p:nvPr/>
        </p:nvSpPr>
        <p:spPr>
          <a:xfrm>
            <a:off x="7344993" y="2980695"/>
            <a:ext cx="1089848" cy="1173705"/>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877561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4783E-399E-28FB-E6B9-B7A3425AC458}"/>
              </a:ext>
            </a:extLst>
          </p:cNvPr>
          <p:cNvSpPr>
            <a:spLocks noGrp="1"/>
          </p:cNvSpPr>
          <p:nvPr>
            <p:ph type="title"/>
          </p:nvPr>
        </p:nvSpPr>
        <p:spPr/>
        <p:txBody>
          <a:bodyPr/>
          <a:lstStyle/>
          <a:p>
            <a:r>
              <a:rPr lang="en-AU" dirty="0"/>
              <a:t>So what?</a:t>
            </a:r>
          </a:p>
        </p:txBody>
      </p:sp>
      <p:sp>
        <p:nvSpPr>
          <p:cNvPr id="4" name="TextBox 3">
            <a:extLst>
              <a:ext uri="{FF2B5EF4-FFF2-40B4-BE49-F238E27FC236}">
                <a16:creationId xmlns:a16="http://schemas.microsoft.com/office/drawing/2014/main" id="{916D1CE5-9F1E-A2EB-20FC-947344127ED8}"/>
              </a:ext>
            </a:extLst>
          </p:cNvPr>
          <p:cNvSpPr txBox="1"/>
          <p:nvPr/>
        </p:nvSpPr>
        <p:spPr>
          <a:xfrm>
            <a:off x="2551802" y="3439514"/>
            <a:ext cx="1018227" cy="400110"/>
          </a:xfrm>
          <a:prstGeom prst="rect">
            <a:avLst/>
          </a:prstGeom>
          <a:noFill/>
        </p:spPr>
        <p:txBody>
          <a:bodyPr wrap="none" rtlCol="0">
            <a:spAutoFit/>
          </a:bodyPr>
          <a:lstStyle/>
          <a:p>
            <a:r>
              <a:rPr lang="en-US" sz="2000" b="1" dirty="0">
                <a:solidFill>
                  <a:srgbClr val="0000FF"/>
                </a:solidFill>
                <a:latin typeface="AhnbergHand"/>
                <a:cs typeface="AhnbergHand"/>
              </a:rPr>
              <a:t>Client</a:t>
            </a:r>
          </a:p>
        </p:txBody>
      </p:sp>
      <p:sp>
        <p:nvSpPr>
          <p:cNvPr id="5" name="Freeform 4">
            <a:extLst>
              <a:ext uri="{FF2B5EF4-FFF2-40B4-BE49-F238E27FC236}">
                <a16:creationId xmlns:a16="http://schemas.microsoft.com/office/drawing/2014/main" id="{326C0F2B-51CF-CF9F-CA28-E7B418A19029}"/>
              </a:ext>
            </a:extLst>
          </p:cNvPr>
          <p:cNvSpPr/>
          <p:nvPr/>
        </p:nvSpPr>
        <p:spPr>
          <a:xfrm>
            <a:off x="2287217" y="3156702"/>
            <a:ext cx="1771154" cy="898617"/>
          </a:xfrm>
          <a:custGeom>
            <a:avLst/>
            <a:gdLst>
              <a:gd name="connsiteX0" fmla="*/ 0 w 1771154"/>
              <a:gd name="connsiteY0" fmla="*/ 4312 h 898617"/>
              <a:gd name="connsiteX1" fmla="*/ 63500 w 1771154"/>
              <a:gd name="connsiteY1" fmla="*/ 850978 h 898617"/>
              <a:gd name="connsiteX2" fmla="*/ 84666 w 1771154"/>
              <a:gd name="connsiteY2" fmla="*/ 798062 h 898617"/>
              <a:gd name="connsiteX3" fmla="*/ 1629833 w 1771154"/>
              <a:gd name="connsiteY3" fmla="*/ 829812 h 898617"/>
              <a:gd name="connsiteX4" fmla="*/ 1682750 w 1771154"/>
              <a:gd name="connsiteY4" fmla="*/ 57228 h 898617"/>
              <a:gd name="connsiteX5" fmla="*/ 1471083 w 1771154"/>
              <a:gd name="connsiteY5" fmla="*/ 57228 h 898617"/>
              <a:gd name="connsiteX6" fmla="*/ 201083 w 1771154"/>
              <a:gd name="connsiteY6" fmla="*/ 99562 h 898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154" h="898617">
                <a:moveTo>
                  <a:pt x="0" y="4312"/>
                </a:moveTo>
                <a:cubicBezTo>
                  <a:pt x="24694" y="361499"/>
                  <a:pt x="49389" y="718686"/>
                  <a:pt x="63500" y="850978"/>
                </a:cubicBezTo>
                <a:cubicBezTo>
                  <a:pt x="77611" y="983270"/>
                  <a:pt x="84666" y="798062"/>
                  <a:pt x="84666" y="798062"/>
                </a:cubicBezTo>
                <a:cubicBezTo>
                  <a:pt x="345721" y="794534"/>
                  <a:pt x="1363486" y="953284"/>
                  <a:pt x="1629833" y="829812"/>
                </a:cubicBezTo>
                <a:cubicBezTo>
                  <a:pt x="1896180" y="706340"/>
                  <a:pt x="1709208" y="185992"/>
                  <a:pt x="1682750" y="57228"/>
                </a:cubicBezTo>
                <a:cubicBezTo>
                  <a:pt x="1656292" y="-71536"/>
                  <a:pt x="1471083" y="57228"/>
                  <a:pt x="1471083" y="57228"/>
                </a:cubicBezTo>
                <a:lnTo>
                  <a:pt x="201083" y="99562"/>
                </a:lnTo>
              </a:path>
            </a:pathLst>
          </a:custGeom>
          <a:ln>
            <a:solidFill>
              <a:schemeClr val="accent5">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246991D1-FD91-874B-998C-A54F392D3B3D}"/>
              </a:ext>
            </a:extLst>
          </p:cNvPr>
          <p:cNvSpPr txBox="1"/>
          <p:nvPr/>
        </p:nvSpPr>
        <p:spPr>
          <a:xfrm>
            <a:off x="4873787" y="3344263"/>
            <a:ext cx="2095445" cy="400110"/>
          </a:xfrm>
          <a:prstGeom prst="rect">
            <a:avLst/>
          </a:prstGeom>
          <a:noFill/>
        </p:spPr>
        <p:txBody>
          <a:bodyPr wrap="none" rtlCol="0">
            <a:spAutoFit/>
          </a:bodyPr>
          <a:lstStyle/>
          <a:p>
            <a:r>
              <a:rPr lang="en-US" sz="2000" b="1" dirty="0">
                <a:solidFill>
                  <a:schemeClr val="accent6">
                    <a:lumMod val="50000"/>
                  </a:schemeClr>
                </a:solidFill>
                <a:latin typeface="AhnbergHand"/>
                <a:cs typeface="AhnbergHand"/>
              </a:rPr>
              <a:t>DNS Resolver</a:t>
            </a:r>
          </a:p>
        </p:txBody>
      </p:sp>
      <p:sp>
        <p:nvSpPr>
          <p:cNvPr id="7" name="Freeform 6">
            <a:extLst>
              <a:ext uri="{FF2B5EF4-FFF2-40B4-BE49-F238E27FC236}">
                <a16:creationId xmlns:a16="http://schemas.microsoft.com/office/drawing/2014/main" id="{2E8ACF7F-39CF-0E56-5192-87BD3A98B315}"/>
              </a:ext>
            </a:extLst>
          </p:cNvPr>
          <p:cNvSpPr/>
          <p:nvPr/>
        </p:nvSpPr>
        <p:spPr>
          <a:xfrm>
            <a:off x="4761573" y="3049089"/>
            <a:ext cx="2308339" cy="980623"/>
          </a:xfrm>
          <a:custGeom>
            <a:avLst/>
            <a:gdLst>
              <a:gd name="connsiteX0" fmla="*/ 139728 w 2308339"/>
              <a:gd name="connsiteY0" fmla="*/ 905675 h 980623"/>
              <a:gd name="connsiteX1" fmla="*/ 192645 w 2308339"/>
              <a:gd name="connsiteY1" fmla="*/ 884508 h 980623"/>
              <a:gd name="connsiteX2" fmla="*/ 2139978 w 2308339"/>
              <a:gd name="connsiteY2" fmla="*/ 884508 h 980623"/>
              <a:gd name="connsiteX3" fmla="*/ 2203478 w 2308339"/>
              <a:gd name="connsiteY3" fmla="*/ 926841 h 980623"/>
              <a:gd name="connsiteX4" fmla="*/ 2118811 w 2308339"/>
              <a:gd name="connsiteY4" fmla="*/ 48425 h 980623"/>
              <a:gd name="connsiteX5" fmla="*/ 2087061 w 2308339"/>
              <a:gd name="connsiteY5" fmla="*/ 111925 h 980623"/>
              <a:gd name="connsiteX6" fmla="*/ 150311 w 2308339"/>
              <a:gd name="connsiteY6" fmla="*/ 90758 h 980623"/>
              <a:gd name="connsiteX7" fmla="*/ 129145 w 2308339"/>
              <a:gd name="connsiteY7" fmla="*/ 143675 h 980623"/>
              <a:gd name="connsiteX8" fmla="*/ 139728 w 2308339"/>
              <a:gd name="connsiteY8" fmla="*/ 905675 h 98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08339" h="980623">
                <a:moveTo>
                  <a:pt x="139728" y="905675"/>
                </a:moveTo>
                <a:cubicBezTo>
                  <a:pt x="150311" y="1029147"/>
                  <a:pt x="-140730" y="888036"/>
                  <a:pt x="192645" y="884508"/>
                </a:cubicBezTo>
                <a:cubicBezTo>
                  <a:pt x="526020" y="880980"/>
                  <a:pt x="1804839" y="877453"/>
                  <a:pt x="2139978" y="884508"/>
                </a:cubicBezTo>
                <a:cubicBezTo>
                  <a:pt x="2475117" y="891563"/>
                  <a:pt x="2207006" y="1066188"/>
                  <a:pt x="2203478" y="926841"/>
                </a:cubicBezTo>
                <a:cubicBezTo>
                  <a:pt x="2199950" y="787494"/>
                  <a:pt x="2138214" y="184244"/>
                  <a:pt x="2118811" y="48425"/>
                </a:cubicBezTo>
                <a:cubicBezTo>
                  <a:pt x="2099408" y="-87394"/>
                  <a:pt x="2415144" y="104870"/>
                  <a:pt x="2087061" y="111925"/>
                </a:cubicBezTo>
                <a:cubicBezTo>
                  <a:pt x="1758978" y="118980"/>
                  <a:pt x="476630" y="85466"/>
                  <a:pt x="150311" y="90758"/>
                </a:cubicBezTo>
                <a:cubicBezTo>
                  <a:pt x="-176008" y="96050"/>
                  <a:pt x="130909" y="6092"/>
                  <a:pt x="129145" y="143675"/>
                </a:cubicBezTo>
                <a:cubicBezTo>
                  <a:pt x="127381" y="281258"/>
                  <a:pt x="129145" y="782203"/>
                  <a:pt x="139728" y="905675"/>
                </a:cubicBezTo>
                <a:close/>
              </a:path>
            </a:pathLst>
          </a:custGeom>
          <a:noFill/>
          <a:ln w="38100"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5B2971C-B6B9-31E8-DB6F-6457D0E9E8DC}"/>
              </a:ext>
            </a:extLst>
          </p:cNvPr>
          <p:cNvSpPr txBox="1"/>
          <p:nvPr/>
        </p:nvSpPr>
        <p:spPr>
          <a:xfrm>
            <a:off x="3959383" y="2674179"/>
            <a:ext cx="79912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a:t>
            </a:r>
          </a:p>
        </p:txBody>
      </p:sp>
      <p:sp>
        <p:nvSpPr>
          <p:cNvPr id="9" name="Freeform 8">
            <a:extLst>
              <a:ext uri="{FF2B5EF4-FFF2-40B4-BE49-F238E27FC236}">
                <a16:creationId xmlns:a16="http://schemas.microsoft.com/office/drawing/2014/main" id="{3B6768AC-20C4-03FB-E461-87EAD81C1599}"/>
              </a:ext>
            </a:extLst>
          </p:cNvPr>
          <p:cNvSpPr/>
          <p:nvPr/>
        </p:nvSpPr>
        <p:spPr>
          <a:xfrm>
            <a:off x="3991134" y="3150415"/>
            <a:ext cx="775205" cy="232848"/>
          </a:xfrm>
          <a:custGeom>
            <a:avLst/>
            <a:gdLst>
              <a:gd name="connsiteX0" fmla="*/ 0 w 775205"/>
              <a:gd name="connsiteY0" fmla="*/ 179931 h 232848"/>
              <a:gd name="connsiteX1" fmla="*/ 338667 w 775205"/>
              <a:gd name="connsiteY1" fmla="*/ 14 h 232848"/>
              <a:gd name="connsiteX2" fmla="*/ 762000 w 775205"/>
              <a:gd name="connsiteY2" fmla="*/ 169348 h 232848"/>
              <a:gd name="connsiteX3" fmla="*/ 677334 w 775205"/>
              <a:gd name="connsiteY3" fmla="*/ 63514 h 232848"/>
              <a:gd name="connsiteX4" fmla="*/ 772584 w 775205"/>
              <a:gd name="connsiteY4" fmla="*/ 179931 h 232848"/>
              <a:gd name="connsiteX5" fmla="*/ 656167 w 775205"/>
              <a:gd name="connsiteY5" fmla="*/ 232848 h 23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5205" h="232848">
                <a:moveTo>
                  <a:pt x="0" y="179931"/>
                </a:moveTo>
                <a:cubicBezTo>
                  <a:pt x="105833" y="90854"/>
                  <a:pt x="211667" y="1778"/>
                  <a:pt x="338667" y="14"/>
                </a:cubicBezTo>
                <a:cubicBezTo>
                  <a:pt x="465667" y="-1750"/>
                  <a:pt x="705556" y="158765"/>
                  <a:pt x="762000" y="169348"/>
                </a:cubicBezTo>
                <a:cubicBezTo>
                  <a:pt x="818444" y="179931"/>
                  <a:pt x="675570" y="61750"/>
                  <a:pt x="677334" y="63514"/>
                </a:cubicBezTo>
                <a:cubicBezTo>
                  <a:pt x="679098" y="65278"/>
                  <a:pt x="776112" y="151709"/>
                  <a:pt x="772584" y="179931"/>
                </a:cubicBezTo>
                <a:cubicBezTo>
                  <a:pt x="769056" y="208153"/>
                  <a:pt x="656167" y="232848"/>
                  <a:pt x="656167" y="232848"/>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E12FFA1C-D658-35BE-2D40-9A291E5F2B0E}"/>
              </a:ext>
            </a:extLst>
          </p:cNvPr>
          <p:cNvSpPr txBox="1"/>
          <p:nvPr/>
        </p:nvSpPr>
        <p:spPr>
          <a:xfrm>
            <a:off x="9339169" y="3043512"/>
            <a:ext cx="1390124" cy="738664"/>
          </a:xfrm>
          <a:prstGeom prst="rect">
            <a:avLst/>
          </a:prstGeom>
          <a:noFill/>
          <a:ln>
            <a:solidFill>
              <a:schemeClr val="bg1">
                <a:lumMod val="75000"/>
              </a:schemeClr>
            </a:solidFill>
          </a:ln>
        </p:spPr>
        <p:txBody>
          <a:bodyPr wrap="none" rtlCol="0">
            <a:spAutoFit/>
          </a:bodyPr>
          <a:lstStyle/>
          <a:p>
            <a:r>
              <a:rPr lang="en-US" sz="1400" dirty="0">
                <a:solidFill>
                  <a:schemeClr val="bg1">
                    <a:lumMod val="65000"/>
                  </a:schemeClr>
                </a:solidFill>
                <a:latin typeface="AhnbergHand"/>
                <a:cs typeface="AhnbergHand"/>
              </a:rPr>
              <a:t>Authoritative</a:t>
            </a:r>
          </a:p>
          <a:p>
            <a:r>
              <a:rPr lang="en-US" sz="1400" dirty="0">
                <a:solidFill>
                  <a:schemeClr val="bg1">
                    <a:lumMod val="65000"/>
                  </a:schemeClr>
                </a:solidFill>
                <a:latin typeface="AhnbergHand"/>
                <a:cs typeface="AhnbergHand"/>
              </a:rPr>
              <a:t>Name server</a:t>
            </a:r>
          </a:p>
          <a:p>
            <a:r>
              <a:rPr lang="en-US" sz="1400" dirty="0">
                <a:solidFill>
                  <a:schemeClr val="bg1">
                    <a:lumMod val="65000"/>
                  </a:schemeClr>
                </a:solidFill>
                <a:latin typeface="AhnbergHand"/>
                <a:cs typeface="AhnbergHand"/>
              </a:rPr>
              <a:t>@192.0.2.1</a:t>
            </a:r>
          </a:p>
        </p:txBody>
      </p:sp>
      <p:sp>
        <p:nvSpPr>
          <p:cNvPr id="11" name="TextBox 10">
            <a:extLst>
              <a:ext uri="{FF2B5EF4-FFF2-40B4-BE49-F238E27FC236}">
                <a16:creationId xmlns:a16="http://schemas.microsoft.com/office/drawing/2014/main" id="{872453EA-4C12-AB93-98E0-552D3A2600A9}"/>
              </a:ext>
            </a:extLst>
          </p:cNvPr>
          <p:cNvSpPr txBox="1"/>
          <p:nvPr/>
        </p:nvSpPr>
        <p:spPr>
          <a:xfrm>
            <a:off x="8618599" y="4684413"/>
            <a:ext cx="79912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a:t>
            </a:r>
          </a:p>
        </p:txBody>
      </p:sp>
      <p:sp>
        <p:nvSpPr>
          <p:cNvPr id="12" name="Freeform 11">
            <a:extLst>
              <a:ext uri="{FF2B5EF4-FFF2-40B4-BE49-F238E27FC236}">
                <a16:creationId xmlns:a16="http://schemas.microsoft.com/office/drawing/2014/main" id="{562228EB-DAF7-B160-6A47-0B5DFBFC1051}"/>
              </a:ext>
            </a:extLst>
          </p:cNvPr>
          <p:cNvSpPr/>
          <p:nvPr/>
        </p:nvSpPr>
        <p:spPr>
          <a:xfrm>
            <a:off x="9134981" y="3047731"/>
            <a:ext cx="2069156" cy="762537"/>
          </a:xfrm>
          <a:custGeom>
            <a:avLst/>
            <a:gdLst>
              <a:gd name="connsiteX0" fmla="*/ 141636 w 2069156"/>
              <a:gd name="connsiteY0" fmla="*/ 60366 h 762537"/>
              <a:gd name="connsiteX1" fmla="*/ 1909052 w 2069156"/>
              <a:gd name="connsiteY1" fmla="*/ 49783 h 762537"/>
              <a:gd name="connsiteX2" fmla="*/ 1993719 w 2069156"/>
              <a:gd name="connsiteY2" fmla="*/ 49783 h 762537"/>
              <a:gd name="connsiteX3" fmla="*/ 1972552 w 2069156"/>
              <a:gd name="connsiteY3" fmla="*/ 716533 h 762537"/>
              <a:gd name="connsiteX4" fmla="*/ 1951386 w 2069156"/>
              <a:gd name="connsiteY4" fmla="*/ 705949 h 762537"/>
              <a:gd name="connsiteX5" fmla="*/ 183969 w 2069156"/>
              <a:gd name="connsiteY5" fmla="*/ 716533 h 762537"/>
              <a:gd name="connsiteX6" fmla="*/ 120469 w 2069156"/>
              <a:gd name="connsiteY6" fmla="*/ 653033 h 762537"/>
              <a:gd name="connsiteX7" fmla="*/ 141636 w 2069156"/>
              <a:gd name="connsiteY7" fmla="*/ 60366 h 762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156" h="762537">
                <a:moveTo>
                  <a:pt x="141636" y="60366"/>
                </a:moveTo>
                <a:cubicBezTo>
                  <a:pt x="439733" y="-40176"/>
                  <a:pt x="1909052" y="49783"/>
                  <a:pt x="1909052" y="49783"/>
                </a:cubicBezTo>
                <a:cubicBezTo>
                  <a:pt x="2217732" y="48019"/>
                  <a:pt x="1983136" y="-61342"/>
                  <a:pt x="1993719" y="49783"/>
                </a:cubicBezTo>
                <a:cubicBezTo>
                  <a:pt x="2004302" y="160908"/>
                  <a:pt x="1979607" y="607172"/>
                  <a:pt x="1972552" y="716533"/>
                </a:cubicBezTo>
                <a:cubicBezTo>
                  <a:pt x="1965497" y="825894"/>
                  <a:pt x="1951386" y="705949"/>
                  <a:pt x="1951386" y="705949"/>
                </a:cubicBezTo>
                <a:lnTo>
                  <a:pt x="183969" y="716533"/>
                </a:lnTo>
                <a:cubicBezTo>
                  <a:pt x="-121184" y="707714"/>
                  <a:pt x="134580" y="764158"/>
                  <a:pt x="120469" y="653033"/>
                </a:cubicBezTo>
                <a:cubicBezTo>
                  <a:pt x="106358" y="541908"/>
                  <a:pt x="-156461" y="160908"/>
                  <a:pt x="141636" y="60366"/>
                </a:cubicBezTo>
                <a:close/>
              </a:path>
            </a:pathLst>
          </a:custGeom>
          <a:noFill/>
          <a:ln w="38100" cmpd="sng">
            <a:solidFill>
              <a:schemeClr val="bg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3" name="Freeform 12">
            <a:extLst>
              <a:ext uri="{FF2B5EF4-FFF2-40B4-BE49-F238E27FC236}">
                <a16:creationId xmlns:a16="http://schemas.microsoft.com/office/drawing/2014/main" id="{68848A9E-7511-DAF6-8ECC-82643836D3A9}"/>
              </a:ext>
            </a:extLst>
          </p:cNvPr>
          <p:cNvSpPr/>
          <p:nvPr/>
        </p:nvSpPr>
        <p:spPr>
          <a:xfrm>
            <a:off x="6922719" y="3138905"/>
            <a:ext cx="1256482" cy="180859"/>
          </a:xfrm>
          <a:custGeom>
            <a:avLst/>
            <a:gdLst>
              <a:gd name="connsiteX0" fmla="*/ 0 w 828793"/>
              <a:gd name="connsiteY0" fmla="*/ 180859 h 180859"/>
              <a:gd name="connsiteX1" fmla="*/ 338666 w 828793"/>
              <a:gd name="connsiteY1" fmla="*/ 942 h 180859"/>
              <a:gd name="connsiteX2" fmla="*/ 814916 w 828793"/>
              <a:gd name="connsiteY2" fmla="*/ 106775 h 180859"/>
              <a:gd name="connsiteX3" fmla="*/ 709083 w 828793"/>
              <a:gd name="connsiteY3" fmla="*/ 32692 h 180859"/>
              <a:gd name="connsiteX4" fmla="*/ 793750 w 828793"/>
              <a:gd name="connsiteY4" fmla="*/ 106775 h 180859"/>
              <a:gd name="connsiteX5" fmla="*/ 656166 w 828793"/>
              <a:gd name="connsiteY5" fmla="*/ 117359 h 180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8793" h="180859">
                <a:moveTo>
                  <a:pt x="0" y="180859"/>
                </a:moveTo>
                <a:cubicBezTo>
                  <a:pt x="101423" y="97074"/>
                  <a:pt x="202847" y="13289"/>
                  <a:pt x="338666" y="942"/>
                </a:cubicBezTo>
                <a:cubicBezTo>
                  <a:pt x="474485" y="-11405"/>
                  <a:pt x="753180" y="101483"/>
                  <a:pt x="814916" y="106775"/>
                </a:cubicBezTo>
                <a:cubicBezTo>
                  <a:pt x="876652" y="112067"/>
                  <a:pt x="712611" y="32692"/>
                  <a:pt x="709083" y="32692"/>
                </a:cubicBezTo>
                <a:cubicBezTo>
                  <a:pt x="705555" y="32692"/>
                  <a:pt x="802570" y="92664"/>
                  <a:pt x="793750" y="106775"/>
                </a:cubicBezTo>
                <a:cubicBezTo>
                  <a:pt x="784930" y="120886"/>
                  <a:pt x="656166" y="117359"/>
                  <a:pt x="656166" y="117359"/>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a:extLst>
              <a:ext uri="{FF2B5EF4-FFF2-40B4-BE49-F238E27FC236}">
                <a16:creationId xmlns:a16="http://schemas.microsoft.com/office/drawing/2014/main" id="{195EDC2E-3022-3FA6-4962-534F1EE593F9}"/>
              </a:ext>
            </a:extLst>
          </p:cNvPr>
          <p:cNvSpPr/>
          <p:nvPr/>
        </p:nvSpPr>
        <p:spPr>
          <a:xfrm>
            <a:off x="3972437" y="3624248"/>
            <a:ext cx="939630" cy="244332"/>
          </a:xfrm>
          <a:custGeom>
            <a:avLst/>
            <a:gdLst>
              <a:gd name="connsiteX0" fmla="*/ 939630 w 939630"/>
              <a:gd name="connsiteY0" fmla="*/ 64415 h 244332"/>
              <a:gd name="connsiteX1" fmla="*/ 421047 w 939630"/>
              <a:gd name="connsiteY1" fmla="*/ 180832 h 244332"/>
              <a:gd name="connsiteX2" fmla="*/ 8297 w 939630"/>
              <a:gd name="connsiteY2" fmla="*/ 85582 h 244332"/>
              <a:gd name="connsiteX3" fmla="*/ 135297 w 939630"/>
              <a:gd name="connsiteY3" fmla="*/ 915 h 244332"/>
              <a:gd name="connsiteX4" fmla="*/ 18880 w 939630"/>
              <a:gd name="connsiteY4" fmla="*/ 53832 h 244332"/>
              <a:gd name="connsiteX5" fmla="*/ 82380 w 939630"/>
              <a:gd name="connsiteY5" fmla="*/ 244332 h 24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9630" h="244332">
                <a:moveTo>
                  <a:pt x="939630" y="64415"/>
                </a:moveTo>
                <a:cubicBezTo>
                  <a:pt x="757949" y="120859"/>
                  <a:pt x="576269" y="177304"/>
                  <a:pt x="421047" y="180832"/>
                </a:cubicBezTo>
                <a:cubicBezTo>
                  <a:pt x="265825" y="184360"/>
                  <a:pt x="55922" y="115568"/>
                  <a:pt x="8297" y="85582"/>
                </a:cubicBezTo>
                <a:cubicBezTo>
                  <a:pt x="-39328" y="55596"/>
                  <a:pt x="133533" y="6207"/>
                  <a:pt x="135297" y="915"/>
                </a:cubicBezTo>
                <a:cubicBezTo>
                  <a:pt x="137061" y="-4377"/>
                  <a:pt x="27699" y="13263"/>
                  <a:pt x="18880" y="53832"/>
                </a:cubicBezTo>
                <a:cubicBezTo>
                  <a:pt x="10061" y="94401"/>
                  <a:pt x="46220" y="169366"/>
                  <a:pt x="82380" y="244332"/>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9F82644F-7912-B2CA-666C-6E8CDA69A163}"/>
              </a:ext>
            </a:extLst>
          </p:cNvPr>
          <p:cNvSpPr txBox="1"/>
          <p:nvPr/>
        </p:nvSpPr>
        <p:spPr>
          <a:xfrm>
            <a:off x="6340237" y="4762869"/>
            <a:ext cx="166423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 6.6.6.0</a:t>
            </a:r>
          </a:p>
        </p:txBody>
      </p:sp>
      <p:sp>
        <p:nvSpPr>
          <p:cNvPr id="17" name="TextBox 16">
            <a:extLst>
              <a:ext uri="{FF2B5EF4-FFF2-40B4-BE49-F238E27FC236}">
                <a16:creationId xmlns:a16="http://schemas.microsoft.com/office/drawing/2014/main" id="{5FF09CF7-EE14-E18D-4F4B-ECC573441793}"/>
              </a:ext>
            </a:extLst>
          </p:cNvPr>
          <p:cNvSpPr txBox="1"/>
          <p:nvPr/>
        </p:nvSpPr>
        <p:spPr>
          <a:xfrm>
            <a:off x="3904909" y="4029479"/>
            <a:ext cx="166423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 6.6.6.0</a:t>
            </a:r>
          </a:p>
        </p:txBody>
      </p:sp>
      <p:sp>
        <p:nvSpPr>
          <p:cNvPr id="18" name="Cloud 17">
            <a:extLst>
              <a:ext uri="{FF2B5EF4-FFF2-40B4-BE49-F238E27FC236}">
                <a16:creationId xmlns:a16="http://schemas.microsoft.com/office/drawing/2014/main" id="{09A93623-6EC6-8B3B-4E73-C1F63761DB56}"/>
              </a:ext>
            </a:extLst>
          </p:cNvPr>
          <p:cNvSpPr/>
          <p:nvPr/>
        </p:nvSpPr>
        <p:spPr>
          <a:xfrm>
            <a:off x="7344993" y="2980695"/>
            <a:ext cx="1089848" cy="1173705"/>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7A1FE8B9-938B-38D2-FB88-0FCDF21BC897}"/>
              </a:ext>
            </a:extLst>
          </p:cNvPr>
          <p:cNvSpPr txBox="1"/>
          <p:nvPr/>
        </p:nvSpPr>
        <p:spPr>
          <a:xfrm>
            <a:off x="7900369" y="5226174"/>
            <a:ext cx="1390124" cy="738664"/>
          </a:xfrm>
          <a:prstGeom prst="rect">
            <a:avLst/>
          </a:prstGeom>
          <a:noFill/>
        </p:spPr>
        <p:txBody>
          <a:bodyPr wrap="none" rtlCol="0">
            <a:spAutoFit/>
          </a:bodyPr>
          <a:lstStyle/>
          <a:p>
            <a:r>
              <a:rPr lang="en-US" sz="1400" dirty="0">
                <a:solidFill>
                  <a:srgbClr val="FF0000"/>
                </a:solidFill>
                <a:latin typeface="AhnbergHand"/>
                <a:cs typeface="AhnbergHand"/>
              </a:rPr>
              <a:t>Authoritative</a:t>
            </a:r>
          </a:p>
          <a:p>
            <a:r>
              <a:rPr lang="en-US" sz="1400" dirty="0">
                <a:solidFill>
                  <a:srgbClr val="FF0000"/>
                </a:solidFill>
                <a:latin typeface="AhnbergHand"/>
                <a:cs typeface="AhnbergHand"/>
              </a:rPr>
              <a:t>Name server</a:t>
            </a:r>
          </a:p>
          <a:p>
            <a:r>
              <a:rPr lang="en-US" sz="1400" dirty="0">
                <a:solidFill>
                  <a:srgbClr val="FF0000"/>
                </a:solidFill>
                <a:latin typeface="AhnbergHand"/>
                <a:cs typeface="AhnbergHand"/>
              </a:rPr>
              <a:t>@192.0.2.1</a:t>
            </a:r>
          </a:p>
        </p:txBody>
      </p:sp>
      <p:sp>
        <p:nvSpPr>
          <p:cNvPr id="19" name="Freeform 18">
            <a:extLst>
              <a:ext uri="{FF2B5EF4-FFF2-40B4-BE49-F238E27FC236}">
                <a16:creationId xmlns:a16="http://schemas.microsoft.com/office/drawing/2014/main" id="{6E565C11-A08B-AF66-EC46-D8EE0CE3AE24}"/>
              </a:ext>
            </a:extLst>
          </p:cNvPr>
          <p:cNvSpPr/>
          <p:nvPr/>
        </p:nvSpPr>
        <p:spPr>
          <a:xfrm>
            <a:off x="7696181" y="5230393"/>
            <a:ext cx="2069156" cy="762537"/>
          </a:xfrm>
          <a:custGeom>
            <a:avLst/>
            <a:gdLst>
              <a:gd name="connsiteX0" fmla="*/ 141636 w 2069156"/>
              <a:gd name="connsiteY0" fmla="*/ 60366 h 762537"/>
              <a:gd name="connsiteX1" fmla="*/ 1909052 w 2069156"/>
              <a:gd name="connsiteY1" fmla="*/ 49783 h 762537"/>
              <a:gd name="connsiteX2" fmla="*/ 1993719 w 2069156"/>
              <a:gd name="connsiteY2" fmla="*/ 49783 h 762537"/>
              <a:gd name="connsiteX3" fmla="*/ 1972552 w 2069156"/>
              <a:gd name="connsiteY3" fmla="*/ 716533 h 762537"/>
              <a:gd name="connsiteX4" fmla="*/ 1951386 w 2069156"/>
              <a:gd name="connsiteY4" fmla="*/ 705949 h 762537"/>
              <a:gd name="connsiteX5" fmla="*/ 183969 w 2069156"/>
              <a:gd name="connsiteY5" fmla="*/ 716533 h 762537"/>
              <a:gd name="connsiteX6" fmla="*/ 120469 w 2069156"/>
              <a:gd name="connsiteY6" fmla="*/ 653033 h 762537"/>
              <a:gd name="connsiteX7" fmla="*/ 141636 w 2069156"/>
              <a:gd name="connsiteY7" fmla="*/ 60366 h 762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156" h="762537">
                <a:moveTo>
                  <a:pt x="141636" y="60366"/>
                </a:moveTo>
                <a:cubicBezTo>
                  <a:pt x="439733" y="-40176"/>
                  <a:pt x="1909052" y="49783"/>
                  <a:pt x="1909052" y="49783"/>
                </a:cubicBezTo>
                <a:cubicBezTo>
                  <a:pt x="2217732" y="48019"/>
                  <a:pt x="1983136" y="-61342"/>
                  <a:pt x="1993719" y="49783"/>
                </a:cubicBezTo>
                <a:cubicBezTo>
                  <a:pt x="2004302" y="160908"/>
                  <a:pt x="1979607" y="607172"/>
                  <a:pt x="1972552" y="716533"/>
                </a:cubicBezTo>
                <a:cubicBezTo>
                  <a:pt x="1965497" y="825894"/>
                  <a:pt x="1951386" y="705949"/>
                  <a:pt x="1951386" y="705949"/>
                </a:cubicBezTo>
                <a:lnTo>
                  <a:pt x="183969" y="716533"/>
                </a:lnTo>
                <a:cubicBezTo>
                  <a:pt x="-121184" y="707714"/>
                  <a:pt x="134580" y="764158"/>
                  <a:pt x="120469" y="653033"/>
                </a:cubicBezTo>
                <a:cubicBezTo>
                  <a:pt x="106358" y="541908"/>
                  <a:pt x="-156461" y="160908"/>
                  <a:pt x="141636" y="60366"/>
                </a:cubicBezTo>
                <a:close/>
              </a:path>
            </a:pathLst>
          </a:cu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20" name="Freeform 19">
            <a:extLst>
              <a:ext uri="{FF2B5EF4-FFF2-40B4-BE49-F238E27FC236}">
                <a16:creationId xmlns:a16="http://schemas.microsoft.com/office/drawing/2014/main" id="{9551307C-D8CD-C7A0-EE26-AE4D9C5CBC54}"/>
              </a:ext>
            </a:extLst>
          </p:cNvPr>
          <p:cNvSpPr/>
          <p:nvPr/>
        </p:nvSpPr>
        <p:spPr>
          <a:xfrm>
            <a:off x="7792743" y="3138069"/>
            <a:ext cx="984776" cy="2071536"/>
          </a:xfrm>
          <a:custGeom>
            <a:avLst/>
            <a:gdLst>
              <a:gd name="connsiteX0" fmla="*/ 0 w 984776"/>
              <a:gd name="connsiteY0" fmla="*/ 0 h 2071536"/>
              <a:gd name="connsiteX1" fmla="*/ 921600 w 984776"/>
              <a:gd name="connsiteY1" fmla="*/ 1972800 h 2071536"/>
              <a:gd name="connsiteX2" fmla="*/ 907200 w 984776"/>
              <a:gd name="connsiteY2" fmla="*/ 1800000 h 2071536"/>
              <a:gd name="connsiteX3" fmla="*/ 936000 w 984776"/>
              <a:gd name="connsiteY3" fmla="*/ 2016000 h 2071536"/>
              <a:gd name="connsiteX4" fmla="*/ 712800 w 984776"/>
              <a:gd name="connsiteY4" fmla="*/ 1872000 h 2071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776" h="2071536">
                <a:moveTo>
                  <a:pt x="0" y="0"/>
                </a:moveTo>
                <a:cubicBezTo>
                  <a:pt x="385200" y="836400"/>
                  <a:pt x="770400" y="1672800"/>
                  <a:pt x="921600" y="1972800"/>
                </a:cubicBezTo>
                <a:cubicBezTo>
                  <a:pt x="1072800" y="2272800"/>
                  <a:pt x="904800" y="1792800"/>
                  <a:pt x="907200" y="1800000"/>
                </a:cubicBezTo>
                <a:cubicBezTo>
                  <a:pt x="909600" y="1807200"/>
                  <a:pt x="968400" y="2004000"/>
                  <a:pt x="936000" y="2016000"/>
                </a:cubicBezTo>
                <a:cubicBezTo>
                  <a:pt x="903600" y="2028000"/>
                  <a:pt x="808200" y="1950000"/>
                  <a:pt x="712800" y="1872000"/>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TextBox 20">
            <a:extLst>
              <a:ext uri="{FF2B5EF4-FFF2-40B4-BE49-F238E27FC236}">
                <a16:creationId xmlns:a16="http://schemas.microsoft.com/office/drawing/2014/main" id="{7CEF8CDF-7773-BEB1-6D5F-D092F8CC9AA1}"/>
              </a:ext>
            </a:extLst>
          </p:cNvPr>
          <p:cNvSpPr txBox="1"/>
          <p:nvPr/>
        </p:nvSpPr>
        <p:spPr>
          <a:xfrm>
            <a:off x="6922719" y="2483656"/>
            <a:ext cx="3591048" cy="369332"/>
          </a:xfrm>
          <a:prstGeom prst="rect">
            <a:avLst/>
          </a:prstGeom>
          <a:noFill/>
        </p:spPr>
        <p:txBody>
          <a:bodyPr wrap="none" rtlCol="0">
            <a:spAutoFit/>
          </a:bodyPr>
          <a:lstStyle/>
          <a:p>
            <a:r>
              <a:rPr lang="en-AU" b="1" dirty="0">
                <a:solidFill>
                  <a:srgbClr val="FF0000"/>
                </a:solidFill>
                <a:latin typeface="Max's Handwritin" pitchFamily="2" charset="0"/>
              </a:rPr>
              <a:t>Route Attack redirects packets for 192.0.2.0/24</a:t>
            </a:r>
          </a:p>
        </p:txBody>
      </p:sp>
      <p:sp>
        <p:nvSpPr>
          <p:cNvPr id="22" name="Freeform 21">
            <a:extLst>
              <a:ext uri="{FF2B5EF4-FFF2-40B4-BE49-F238E27FC236}">
                <a16:creationId xmlns:a16="http://schemas.microsoft.com/office/drawing/2014/main" id="{53A70B92-2E55-CED2-C819-0A3D54D63DEB}"/>
              </a:ext>
            </a:extLst>
          </p:cNvPr>
          <p:cNvSpPr/>
          <p:nvPr/>
        </p:nvSpPr>
        <p:spPr>
          <a:xfrm>
            <a:off x="7079821" y="4138122"/>
            <a:ext cx="1070579" cy="1103478"/>
          </a:xfrm>
          <a:custGeom>
            <a:avLst/>
            <a:gdLst>
              <a:gd name="connsiteX0" fmla="*/ 1070579 w 1070579"/>
              <a:gd name="connsiteY0" fmla="*/ 1103478 h 1103478"/>
              <a:gd name="connsiteX1" fmla="*/ 904979 w 1070579"/>
              <a:gd name="connsiteY1" fmla="*/ 621078 h 1103478"/>
              <a:gd name="connsiteX2" fmla="*/ 228179 w 1070579"/>
              <a:gd name="connsiteY2" fmla="*/ 145878 h 1103478"/>
              <a:gd name="connsiteX3" fmla="*/ 33779 w 1070579"/>
              <a:gd name="connsiteY3" fmla="*/ 16278 h 1103478"/>
              <a:gd name="connsiteX4" fmla="*/ 4979 w 1070579"/>
              <a:gd name="connsiteY4" fmla="*/ 167478 h 1103478"/>
              <a:gd name="connsiteX5" fmla="*/ 26579 w 1070579"/>
              <a:gd name="connsiteY5" fmla="*/ 23478 h 1103478"/>
              <a:gd name="connsiteX6" fmla="*/ 249779 w 1070579"/>
              <a:gd name="connsiteY6" fmla="*/ 1878 h 1103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0579" h="1103478">
                <a:moveTo>
                  <a:pt x="1070579" y="1103478"/>
                </a:moveTo>
                <a:cubicBezTo>
                  <a:pt x="1057979" y="942078"/>
                  <a:pt x="1045379" y="780678"/>
                  <a:pt x="904979" y="621078"/>
                </a:cubicBezTo>
                <a:cubicBezTo>
                  <a:pt x="764579" y="461478"/>
                  <a:pt x="373379" y="246678"/>
                  <a:pt x="228179" y="145878"/>
                </a:cubicBezTo>
                <a:cubicBezTo>
                  <a:pt x="82979" y="45078"/>
                  <a:pt x="70979" y="12678"/>
                  <a:pt x="33779" y="16278"/>
                </a:cubicBezTo>
                <a:cubicBezTo>
                  <a:pt x="-3421" y="19878"/>
                  <a:pt x="6179" y="166278"/>
                  <a:pt x="4979" y="167478"/>
                </a:cubicBezTo>
                <a:cubicBezTo>
                  <a:pt x="3779" y="168678"/>
                  <a:pt x="-14221" y="51078"/>
                  <a:pt x="26579" y="23478"/>
                </a:cubicBezTo>
                <a:cubicBezTo>
                  <a:pt x="67379" y="-4122"/>
                  <a:pt x="158579" y="-1122"/>
                  <a:pt x="249779" y="1878"/>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TextBox 22">
            <a:extLst>
              <a:ext uri="{FF2B5EF4-FFF2-40B4-BE49-F238E27FC236}">
                <a16:creationId xmlns:a16="http://schemas.microsoft.com/office/drawing/2014/main" id="{4B9D37B5-0659-0746-F273-674AAE85AA01}"/>
              </a:ext>
            </a:extLst>
          </p:cNvPr>
          <p:cNvSpPr txBox="1"/>
          <p:nvPr/>
        </p:nvSpPr>
        <p:spPr>
          <a:xfrm>
            <a:off x="8082103" y="6048862"/>
            <a:ext cx="1011815" cy="369332"/>
          </a:xfrm>
          <a:prstGeom prst="rect">
            <a:avLst/>
          </a:prstGeom>
          <a:noFill/>
        </p:spPr>
        <p:txBody>
          <a:bodyPr wrap="none" rtlCol="0">
            <a:spAutoFit/>
          </a:bodyPr>
          <a:lstStyle/>
          <a:p>
            <a:r>
              <a:rPr lang="en-AU" dirty="0">
                <a:solidFill>
                  <a:schemeClr val="accent2">
                    <a:lumMod val="75000"/>
                  </a:schemeClr>
                </a:solidFill>
                <a:latin typeface="Powderfinger Type" panose="02020709070000000403" pitchFamily="49" charset="77"/>
              </a:rPr>
              <a:t>Rogue!</a:t>
            </a:r>
          </a:p>
        </p:txBody>
      </p:sp>
      <p:sp>
        <p:nvSpPr>
          <p:cNvPr id="24" name="Freeform 23">
            <a:extLst>
              <a:ext uri="{FF2B5EF4-FFF2-40B4-BE49-F238E27FC236}">
                <a16:creationId xmlns:a16="http://schemas.microsoft.com/office/drawing/2014/main" id="{0A51E616-F5D6-C17B-C19A-BD90149E8BCC}"/>
              </a:ext>
            </a:extLst>
          </p:cNvPr>
          <p:cNvSpPr/>
          <p:nvPr/>
        </p:nvSpPr>
        <p:spPr>
          <a:xfrm>
            <a:off x="7582522" y="3031242"/>
            <a:ext cx="214180" cy="222071"/>
          </a:xfrm>
          <a:custGeom>
            <a:avLst/>
            <a:gdLst>
              <a:gd name="connsiteX0" fmla="*/ 165710 w 214180"/>
              <a:gd name="connsiteY0" fmla="*/ 5878 h 222071"/>
              <a:gd name="connsiteX1" fmla="*/ 110 w 214180"/>
              <a:gd name="connsiteY1" fmla="*/ 27478 h 222071"/>
              <a:gd name="connsiteX2" fmla="*/ 187310 w 214180"/>
              <a:gd name="connsiteY2" fmla="*/ 221878 h 222071"/>
              <a:gd name="connsiteX3" fmla="*/ 208910 w 214180"/>
              <a:gd name="connsiteY3" fmla="*/ 56278 h 222071"/>
            </a:gdLst>
            <a:ahLst/>
            <a:cxnLst>
              <a:cxn ang="0">
                <a:pos x="connsiteX0" y="connsiteY0"/>
              </a:cxn>
              <a:cxn ang="0">
                <a:pos x="connsiteX1" y="connsiteY1"/>
              </a:cxn>
              <a:cxn ang="0">
                <a:pos x="connsiteX2" y="connsiteY2"/>
              </a:cxn>
              <a:cxn ang="0">
                <a:pos x="connsiteX3" y="connsiteY3"/>
              </a:cxn>
            </a:cxnLst>
            <a:rect l="l" t="t" r="r" b="b"/>
            <a:pathLst>
              <a:path w="214180" h="222071">
                <a:moveTo>
                  <a:pt x="165710" y="5878"/>
                </a:moveTo>
                <a:cubicBezTo>
                  <a:pt x="81110" y="-1322"/>
                  <a:pt x="-3490" y="-8522"/>
                  <a:pt x="110" y="27478"/>
                </a:cubicBezTo>
                <a:cubicBezTo>
                  <a:pt x="3710" y="63478"/>
                  <a:pt x="152510" y="217078"/>
                  <a:pt x="187310" y="221878"/>
                </a:cubicBezTo>
                <a:cubicBezTo>
                  <a:pt x="222110" y="226678"/>
                  <a:pt x="215510" y="141478"/>
                  <a:pt x="208910" y="56278"/>
                </a:cubicBezTo>
              </a:path>
            </a:pathLst>
          </a:cu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Freeform 24">
            <a:extLst>
              <a:ext uri="{FF2B5EF4-FFF2-40B4-BE49-F238E27FC236}">
                <a16:creationId xmlns:a16="http://schemas.microsoft.com/office/drawing/2014/main" id="{A6D57302-5FBB-31C0-156B-F3F6AC17FEA1}"/>
              </a:ext>
            </a:extLst>
          </p:cNvPr>
          <p:cNvSpPr/>
          <p:nvPr/>
        </p:nvSpPr>
        <p:spPr>
          <a:xfrm>
            <a:off x="7675071" y="2728800"/>
            <a:ext cx="216129" cy="240048"/>
          </a:xfrm>
          <a:custGeom>
            <a:avLst/>
            <a:gdLst>
              <a:gd name="connsiteX0" fmla="*/ 216129 w 216129"/>
              <a:gd name="connsiteY0" fmla="*/ 0 h 240048"/>
              <a:gd name="connsiteX1" fmla="*/ 64929 w 216129"/>
              <a:gd name="connsiteY1" fmla="*/ 237600 h 240048"/>
              <a:gd name="connsiteX2" fmla="*/ 129 w 216129"/>
              <a:gd name="connsiteY2" fmla="*/ 129600 h 240048"/>
              <a:gd name="connsiteX3" fmla="*/ 79329 w 216129"/>
              <a:gd name="connsiteY3" fmla="*/ 230400 h 240048"/>
              <a:gd name="connsiteX4" fmla="*/ 165729 w 216129"/>
              <a:gd name="connsiteY4" fmla="*/ 201600 h 240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129" h="240048">
                <a:moveTo>
                  <a:pt x="216129" y="0"/>
                </a:moveTo>
                <a:cubicBezTo>
                  <a:pt x="158529" y="108000"/>
                  <a:pt x="100929" y="216000"/>
                  <a:pt x="64929" y="237600"/>
                </a:cubicBezTo>
                <a:cubicBezTo>
                  <a:pt x="28929" y="259200"/>
                  <a:pt x="-2271" y="130800"/>
                  <a:pt x="129" y="129600"/>
                </a:cubicBezTo>
                <a:cubicBezTo>
                  <a:pt x="2529" y="128400"/>
                  <a:pt x="51729" y="218400"/>
                  <a:pt x="79329" y="230400"/>
                </a:cubicBezTo>
                <a:cubicBezTo>
                  <a:pt x="106929" y="242400"/>
                  <a:pt x="136329" y="222000"/>
                  <a:pt x="165729" y="201600"/>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78289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D98D-AEC9-CFA7-4885-738726046C9D}"/>
              </a:ext>
            </a:extLst>
          </p:cNvPr>
          <p:cNvSpPr>
            <a:spLocks noGrp="1"/>
          </p:cNvSpPr>
          <p:nvPr>
            <p:ph type="title"/>
          </p:nvPr>
        </p:nvSpPr>
        <p:spPr/>
        <p:txBody>
          <a:bodyPr/>
          <a:lstStyle/>
          <a:p>
            <a:r>
              <a:rPr lang="en-AU" dirty="0"/>
              <a:t>That will never happen…</a:t>
            </a:r>
          </a:p>
        </p:txBody>
      </p:sp>
      <p:sp>
        <p:nvSpPr>
          <p:cNvPr id="3" name="Content Placeholder 2">
            <a:extLst>
              <a:ext uri="{FF2B5EF4-FFF2-40B4-BE49-F238E27FC236}">
                <a16:creationId xmlns:a16="http://schemas.microsoft.com/office/drawing/2014/main" id="{FA208FA3-06F7-999A-3B3A-530BDFDC304C}"/>
              </a:ext>
            </a:extLst>
          </p:cNvPr>
          <p:cNvSpPr>
            <a:spLocks noGrp="1"/>
          </p:cNvSpPr>
          <p:nvPr>
            <p:ph idx="1"/>
          </p:nvPr>
        </p:nvSpPr>
        <p:spPr/>
        <p:txBody>
          <a:bodyPr/>
          <a:lstStyle/>
          <a:p>
            <a:r>
              <a:rPr lang="en-AU" dirty="0"/>
              <a:t>Yeah, except when it does!</a:t>
            </a:r>
          </a:p>
          <a:p>
            <a:pPr lvl="1"/>
            <a:r>
              <a:rPr lang="en-AU" dirty="0" err="1"/>
              <a:t>MyEtherwallet</a:t>
            </a:r>
            <a:r>
              <a:rPr lang="en-AU" dirty="0"/>
              <a:t> attack used BGP hijacking to inject more specific routes for Amazon’s Route53 DNS service, redirecting queries to the attackers DNS server.</a:t>
            </a:r>
          </a:p>
          <a:p>
            <a:pPr lvl="1"/>
            <a:r>
              <a:rPr lang="en-AU" dirty="0"/>
              <a:t>The rogue server answered SERVFAIL for all queries EXCEPT </a:t>
            </a:r>
            <a:r>
              <a:rPr lang="en-AU" dirty="0" err="1"/>
              <a:t>MyEtherWallet</a:t>
            </a:r>
            <a:endParaRPr lang="en-AU" dirty="0"/>
          </a:p>
          <a:p>
            <a:pPr lvl="1"/>
            <a:r>
              <a:rPr lang="en-AU" dirty="0"/>
              <a:t>The entire attack was over in under 2 hours!</a:t>
            </a:r>
          </a:p>
        </p:txBody>
      </p:sp>
    </p:spTree>
    <p:extLst>
      <p:ext uri="{BB962C8B-B14F-4D97-AF65-F5344CB8AC3E}">
        <p14:creationId xmlns:p14="http://schemas.microsoft.com/office/powerpoint/2010/main" val="1871588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DCE29-0913-BFF2-92D7-6A89BB4857ED}"/>
              </a:ext>
            </a:extLst>
          </p:cNvPr>
          <p:cNvSpPr>
            <a:spLocks noGrp="1"/>
          </p:cNvSpPr>
          <p:nvPr>
            <p:ph type="title"/>
          </p:nvPr>
        </p:nvSpPr>
        <p:spPr/>
        <p:txBody>
          <a:bodyPr/>
          <a:lstStyle/>
          <a:p>
            <a:r>
              <a:rPr lang="en-AU" dirty="0"/>
              <a:t>Don’t believe everything the DNS tells you</a:t>
            </a:r>
          </a:p>
        </p:txBody>
      </p:sp>
      <p:sp>
        <p:nvSpPr>
          <p:cNvPr id="3" name="Content Placeholder 2">
            <a:extLst>
              <a:ext uri="{FF2B5EF4-FFF2-40B4-BE49-F238E27FC236}">
                <a16:creationId xmlns:a16="http://schemas.microsoft.com/office/drawing/2014/main" id="{7008A62B-2882-88BB-E9C8-CD853D7B5398}"/>
              </a:ext>
            </a:extLst>
          </p:cNvPr>
          <p:cNvSpPr>
            <a:spLocks noGrp="1"/>
          </p:cNvSpPr>
          <p:nvPr>
            <p:ph idx="1"/>
          </p:nvPr>
        </p:nvSpPr>
        <p:spPr/>
        <p:txBody>
          <a:bodyPr/>
          <a:lstStyle/>
          <a:p>
            <a:r>
              <a:rPr lang="en-AU" dirty="0"/>
              <a:t>The DNS operates under the assumption that if you direct your DNS query to the “right” IP address then you can take any response you get as authentic.</a:t>
            </a:r>
          </a:p>
          <a:p>
            <a:r>
              <a:rPr lang="en-AU" dirty="0"/>
              <a:t>This is an extremely foolish assumption!</a:t>
            </a:r>
          </a:p>
          <a:p>
            <a:pPr lvl="1"/>
            <a:r>
              <a:rPr lang="en-AU" dirty="0"/>
              <a:t>The problem is that DNS clients have no knowledge of where the DNS response came from, let alone validate the authenticity of either the server that generated the response or the authenticity of the contents of the DNS response</a:t>
            </a:r>
          </a:p>
          <a:p>
            <a:pPr lvl="1"/>
            <a:r>
              <a:rPr lang="en-AU" dirty="0"/>
              <a:t>So a routing attack can substitute one DNS server in place of another with implicit redirection of queries with no external indication</a:t>
            </a:r>
          </a:p>
          <a:p>
            <a:pPr lvl="1"/>
            <a:endParaRPr lang="en-AU" dirty="0"/>
          </a:p>
        </p:txBody>
      </p:sp>
    </p:spTree>
    <p:extLst>
      <p:ext uri="{BB962C8B-B14F-4D97-AF65-F5344CB8AC3E}">
        <p14:creationId xmlns:p14="http://schemas.microsoft.com/office/powerpoint/2010/main" val="3206688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41042-79D6-BD3D-BA92-6BFF52FB568B}"/>
              </a:ext>
            </a:extLst>
          </p:cNvPr>
          <p:cNvSpPr>
            <a:spLocks noGrp="1"/>
          </p:cNvSpPr>
          <p:nvPr>
            <p:ph type="title"/>
          </p:nvPr>
        </p:nvSpPr>
        <p:spPr/>
        <p:txBody>
          <a:bodyPr/>
          <a:lstStyle/>
          <a:p>
            <a:r>
              <a:rPr lang="en-AU" dirty="0"/>
              <a:t>So, let’s use DNSSEC everywhere!</a:t>
            </a:r>
          </a:p>
        </p:txBody>
      </p:sp>
      <p:sp>
        <p:nvSpPr>
          <p:cNvPr id="3" name="Content Placeholder 2">
            <a:extLst>
              <a:ext uri="{FF2B5EF4-FFF2-40B4-BE49-F238E27FC236}">
                <a16:creationId xmlns:a16="http://schemas.microsoft.com/office/drawing/2014/main" id="{323DD01B-EB67-82E5-6EDD-65C143278114}"/>
              </a:ext>
            </a:extLst>
          </p:cNvPr>
          <p:cNvSpPr>
            <a:spLocks noGrp="1"/>
          </p:cNvSpPr>
          <p:nvPr>
            <p:ph idx="1"/>
          </p:nvPr>
        </p:nvSpPr>
        <p:spPr/>
        <p:txBody>
          <a:bodyPr/>
          <a:lstStyle/>
          <a:p>
            <a:r>
              <a:rPr lang="en-AU" dirty="0"/>
              <a:t>If we can’t stop these substitution attacks, then why not harden the DNS to detect rogue responses?</a:t>
            </a:r>
          </a:p>
          <a:p>
            <a:r>
              <a:rPr lang="en-AU" dirty="0"/>
              <a:t>If every DNS zone was DNSSEC-signed,  and every client validated the DNSSEC-signed responses that they receive, then injecting false information into the DNS would be more challenging</a:t>
            </a:r>
          </a:p>
          <a:p>
            <a:endParaRPr lang="en-AU" dirty="0"/>
          </a:p>
          <a:p>
            <a:r>
              <a:rPr lang="en-AU" dirty="0"/>
              <a:t>But we all don’t do that, because &lt;reasons&gt;</a:t>
            </a:r>
          </a:p>
        </p:txBody>
      </p:sp>
    </p:spTree>
    <p:extLst>
      <p:ext uri="{BB962C8B-B14F-4D97-AF65-F5344CB8AC3E}">
        <p14:creationId xmlns:p14="http://schemas.microsoft.com/office/powerpoint/2010/main" val="2054911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4BFBA-CE63-9E4D-BBD6-66E943E9947A}"/>
              </a:ext>
            </a:extLst>
          </p:cNvPr>
          <p:cNvSpPr>
            <a:spLocks noGrp="1"/>
          </p:cNvSpPr>
          <p:nvPr>
            <p:ph type="title"/>
          </p:nvPr>
        </p:nvSpPr>
        <p:spPr/>
        <p:txBody>
          <a:bodyPr/>
          <a:lstStyle/>
          <a:p>
            <a:r>
              <a:rPr lang="en-AU" dirty="0"/>
              <a:t>If not DNSSEC, then…?</a:t>
            </a:r>
          </a:p>
        </p:txBody>
      </p:sp>
      <p:sp>
        <p:nvSpPr>
          <p:cNvPr id="3" name="Content Placeholder 2">
            <a:extLst>
              <a:ext uri="{FF2B5EF4-FFF2-40B4-BE49-F238E27FC236}">
                <a16:creationId xmlns:a16="http://schemas.microsoft.com/office/drawing/2014/main" id="{6AE1F248-E309-7CDA-431E-5CF4D464DC4E}"/>
              </a:ext>
            </a:extLst>
          </p:cNvPr>
          <p:cNvSpPr>
            <a:spLocks noGrp="1"/>
          </p:cNvSpPr>
          <p:nvPr>
            <p:ph idx="1"/>
          </p:nvPr>
        </p:nvSpPr>
        <p:spPr/>
        <p:txBody>
          <a:bodyPr/>
          <a:lstStyle/>
          <a:p>
            <a:r>
              <a:rPr lang="en-AU" dirty="0"/>
              <a:t>Points of service in the DNS (recursive resolvers and authoritative servers need to take steps to protect their integrity</a:t>
            </a:r>
          </a:p>
          <a:p>
            <a:pPr lvl="1"/>
            <a:r>
              <a:rPr lang="en-AU" dirty="0"/>
              <a:t>We could follow the lead from the Web environment and push the DNS to use DNS over TLS/QUIC/HTTPS everywhere</a:t>
            </a:r>
          </a:p>
          <a:p>
            <a:pPr lvl="2"/>
            <a:r>
              <a:rPr lang="en-AU" dirty="0"/>
              <a:t>Which pushes us into a different world of dependent trust on the integrity of the Web PKI in authenticating the server’s identity by name</a:t>
            </a:r>
          </a:p>
          <a:p>
            <a:pPr lvl="2"/>
            <a:r>
              <a:rPr lang="en-AU" dirty="0"/>
              <a:t>And of course this also has the large scale load impost of shifting DNS query/response traffic from DNS over UDP to DNS over secure reliable transport</a:t>
            </a:r>
          </a:p>
          <a:p>
            <a:pPr lvl="2"/>
            <a:r>
              <a:rPr lang="en-AU" dirty="0"/>
              <a:t>So its an expensive option!</a:t>
            </a:r>
          </a:p>
          <a:p>
            <a:pPr lvl="2"/>
            <a:r>
              <a:rPr lang="en-AU" dirty="0"/>
              <a:t>And that makes it highly unlikely as a general “solution”</a:t>
            </a:r>
          </a:p>
          <a:p>
            <a:pPr lvl="1"/>
            <a:r>
              <a:rPr lang="en-AU" dirty="0"/>
              <a:t>Or we could try and make routing attacks on DNS infrastructure a little harder to pull off!</a:t>
            </a:r>
          </a:p>
        </p:txBody>
      </p:sp>
    </p:spTree>
    <p:extLst>
      <p:ext uri="{BB962C8B-B14F-4D97-AF65-F5344CB8AC3E}">
        <p14:creationId xmlns:p14="http://schemas.microsoft.com/office/powerpoint/2010/main" val="406051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9CC55-2D65-9DBF-C939-49C5869BCE8D}"/>
              </a:ext>
            </a:extLst>
          </p:cNvPr>
          <p:cNvSpPr>
            <a:spLocks noGrp="1"/>
          </p:cNvSpPr>
          <p:nvPr>
            <p:ph type="title"/>
          </p:nvPr>
        </p:nvSpPr>
        <p:spPr/>
        <p:txBody>
          <a:bodyPr/>
          <a:lstStyle/>
          <a:p>
            <a:r>
              <a:rPr lang="en-AU" dirty="0"/>
              <a:t>Countering routing attacks</a:t>
            </a:r>
          </a:p>
        </p:txBody>
      </p:sp>
      <p:sp>
        <p:nvSpPr>
          <p:cNvPr id="3" name="Content Placeholder 2">
            <a:extLst>
              <a:ext uri="{FF2B5EF4-FFF2-40B4-BE49-F238E27FC236}">
                <a16:creationId xmlns:a16="http://schemas.microsoft.com/office/drawing/2014/main" id="{DA0CF84D-DFB6-0E37-0072-021760836764}"/>
              </a:ext>
            </a:extLst>
          </p:cNvPr>
          <p:cNvSpPr>
            <a:spLocks noGrp="1"/>
          </p:cNvSpPr>
          <p:nvPr>
            <p:ph idx="1"/>
          </p:nvPr>
        </p:nvSpPr>
        <p:spPr/>
        <p:txBody>
          <a:bodyPr/>
          <a:lstStyle/>
          <a:p>
            <a:r>
              <a:rPr lang="en-AU" dirty="0"/>
              <a:t>If we can’t stop routing attacks from taking place, then we need to help networks to detect false routing information before they propagate it further</a:t>
            </a:r>
          </a:p>
          <a:p>
            <a:endParaRPr lang="en-AU" dirty="0"/>
          </a:p>
        </p:txBody>
      </p:sp>
    </p:spTree>
    <p:extLst>
      <p:ext uri="{BB962C8B-B14F-4D97-AF65-F5344CB8AC3E}">
        <p14:creationId xmlns:p14="http://schemas.microsoft.com/office/powerpoint/2010/main" val="4100623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1535</Words>
  <Application>Microsoft Macintosh PowerPoint</Application>
  <PresentationFormat>Widescreen</PresentationFormat>
  <Paragraphs>133</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AhnbergHand</vt:lpstr>
      <vt:lpstr>Arial</vt:lpstr>
      <vt:lpstr>Calibri</vt:lpstr>
      <vt:lpstr>Calibri Light</vt:lpstr>
      <vt:lpstr>Max's Handwritin</vt:lpstr>
      <vt:lpstr>Powderfinger Type</vt:lpstr>
      <vt:lpstr>Office Theme</vt:lpstr>
      <vt:lpstr>Routing Security and DNS Services</vt:lpstr>
      <vt:lpstr>The Internet’s routing system works by rumour</vt:lpstr>
      <vt:lpstr>So what?</vt:lpstr>
      <vt:lpstr>So what?</vt:lpstr>
      <vt:lpstr>That will never happen…</vt:lpstr>
      <vt:lpstr>Don’t believe everything the DNS tells you</vt:lpstr>
      <vt:lpstr>So, let’s use DNSSEC everywhere!</vt:lpstr>
      <vt:lpstr>If not DNSSEC, then…?</vt:lpstr>
      <vt:lpstr>Countering routing attacks</vt:lpstr>
      <vt:lpstr>Route Registries can help</vt:lpstr>
      <vt:lpstr>Route Registries can help a bit</vt:lpstr>
      <vt:lpstr>Routing Security with the RPKI</vt:lpstr>
      <vt:lpstr>This has one interesting property</vt:lpstr>
      <vt:lpstr>Close, but just not close enough</vt:lpstr>
      <vt:lpstr>That’s great! But why is this my problem?</vt:lpstr>
      <vt:lpstr>It’s all about me!</vt:lpstr>
      <vt:lpstr>What should I do?</vt:lpstr>
      <vt:lpstr>What should I do?</vt:lpstr>
      <vt:lpstr>What should I do?</vt:lpstr>
      <vt:lpstr>There are no absolutes here</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Routing Security and and DNS Services</dc:title>
  <dc:creator>Geoff Huston</dc:creator>
  <cp:lastModifiedBy>Geoff Huston</cp:lastModifiedBy>
  <cp:revision>4</cp:revision>
  <dcterms:created xsi:type="dcterms:W3CDTF">2023-05-17T00:03:03Z</dcterms:created>
  <dcterms:modified xsi:type="dcterms:W3CDTF">2023-07-03T07:46:36Z</dcterms:modified>
</cp:coreProperties>
</file>